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4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3"/>
  </p:notesMasterIdLst>
  <p:sldIdLst>
    <p:sldId id="257" r:id="rId2"/>
    <p:sldId id="371" r:id="rId3"/>
    <p:sldId id="475" r:id="rId4"/>
    <p:sldId id="476" r:id="rId5"/>
    <p:sldId id="477" r:id="rId6"/>
    <p:sldId id="478" r:id="rId7"/>
    <p:sldId id="479" r:id="rId8"/>
    <p:sldId id="480" r:id="rId9"/>
    <p:sldId id="372" r:id="rId10"/>
    <p:sldId id="375" r:id="rId11"/>
    <p:sldId id="378" r:id="rId12"/>
    <p:sldId id="376" r:id="rId13"/>
    <p:sldId id="377" r:id="rId14"/>
    <p:sldId id="380" r:id="rId15"/>
    <p:sldId id="379" r:id="rId16"/>
    <p:sldId id="381" r:id="rId17"/>
    <p:sldId id="481" r:id="rId18"/>
    <p:sldId id="382" r:id="rId19"/>
    <p:sldId id="410" r:id="rId20"/>
    <p:sldId id="442" r:id="rId21"/>
    <p:sldId id="419" r:id="rId22"/>
    <p:sldId id="441" r:id="rId23"/>
    <p:sldId id="412" r:id="rId24"/>
    <p:sldId id="474" r:id="rId25"/>
    <p:sldId id="422" r:id="rId26"/>
    <p:sldId id="435" r:id="rId27"/>
    <p:sldId id="438" r:id="rId28"/>
    <p:sldId id="439" r:id="rId29"/>
    <p:sldId id="436" r:id="rId30"/>
    <p:sldId id="440" r:id="rId31"/>
    <p:sldId id="40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0" autoAdjust="0"/>
    <p:restoredTop sz="84549" autoAdjust="0"/>
  </p:normalViewPr>
  <p:slideViewPr>
    <p:cSldViewPr snapToGrid="0">
      <p:cViewPr>
        <p:scale>
          <a:sx n="63" d="100"/>
          <a:sy n="63" d="100"/>
        </p:scale>
        <p:origin x="696" y="6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6:12:32.2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1679 24575,'2'-1'0,"-1"1"0,1-1 0,0 0 0,0 0 0,0 1 0,0-1 0,-1 0 0,1 0 0,2-3 0,7-3 0,11-2 0,0 0 0,1 2 0,0 0 0,0 2 0,31-4 0,-6 4 0,80 2 0,-81 4 0,218-1 0,-250-2 0,0 0 0,21-7 0,-21 5 0,0 1 0,22-3 0,299-3 0,-319 7 0,0-1 0,0 0 0,0-1 0,0-1 0,24-10 0,-34 11 0,0 1 0,0-1 0,0-1 0,0 1 0,9-9 0,-8 7 0,-1 0 0,2 0 0,16-9 0,47-15 0,2 3 0,133-31 0,-104 33 0,96-17 0,-61 10 0,-61 12 0,54-6 0,74-20 0,19-1 0,1-1 0,-167 32 0,210-55 0,-212 59 0,1 3 0,105-3 0,-13 5 0,-57 7 0,7-1 0,-90 0 0,-1-1 0,1 0 0,15-6 0,-16 5 0,0 1 0,0-1 0,0 1 0,16-1 0,8 3 0,-23 0 0,1 0 0,-1 0 0,0-1 0,1 0 0,-1-1 0,16-4 0,14-6 0,-27 9 0,-1-1 0,0 0 0,0 0 0,17-10 0,-27 14 0,0-1 0,0 0 0,0 0 0,-1 1 0,1-1 0,0 0 0,0 0 0,0 0 0,-1 0 0,1 0 0,-1 0 0,1 0 0,-1 0 0,1 0 0,-1 0 0,1 0 0,-1-1 0,0 1 0,0 0 0,1 0 0,-1 0 0,0 0 0,0-2 0,-8-29 0,2 6 0,-6-129 0,0-5 0,10 142 0,-9-50 0,10 62 0,-1 0 0,0 0 0,0 0 0,-1 1 0,1-1 0,-1 0 0,-1 1 0,-5-9 0,-3-3 0,11 15 0,0 0 0,0 0 0,0 1 0,-1-1 0,1 0 0,0 1 0,-1-1 0,1 1 0,-4-3 0,4 4 0,0-1 0,0 1 0,0 0 0,-1 0 0,1-1 0,0 1 0,0 0 0,-1 0 0,1 0 0,0 0 0,0 1 0,-1-1 0,1 0 0,0 0 0,0 1 0,0-1 0,0 1 0,-1-1 0,1 1 0,0-1 0,-1 2 0,-2 0 0,1 0 0,0 0 0,1 1 0,-1-1 0,0 1 0,1-1 0,-1 1 0,1 0 0,0 0 0,0 0 0,0 0 0,0 0 0,1 1 0,-1-1 0,1 0 0,0 1 0,0 0 0,0-1 0,0 1 0,1-1 0,-1 1 0,1 0 0,0-1 0,0 1 0,0 0 0,1-1 0,-1 1 0,1 0 0,0-1 0,0 1 0,0-1 0,0 1 0,1-1 0,0 0 0,-1 0 0,1 1 0,0-1 0,1 0 0,-1-1 0,0 1 0,1 0 0,0-1 0,2 3 0,3 0 0,0-1 0,0 0 0,0-1 0,1 0 0,-1 0 0,1-1 0,-1 0 0,1 0 0,0-1 0,0 0 0,-1-1 0,1 0 0,0 0 0,10-2 0,93-11 0,47-2 0,-124 13 0,-1 2 0,56 7 0,-86-6 0,-1-1 0,1 1 0,-1 0 0,1-1 0,-1 1 0,1 1 0,-1-1 0,0 1 0,0-1 0,1 1 0,-1 0 0,0 0 0,-1 0 0,1 0 0,5 6 0,-6-5 0,0 1 0,0 0 0,0 0 0,-1 0 0,1 0 0,-1 0 0,0 0 0,0 0 0,0 0 0,-1 1 0,0-1 0,1 0 0,-2 5 0,2 16 0,-1-5 0,1-1 0,-2 0 0,-1 1 0,0-1 0,-7 23 0,9-40 0,-1-1 0,1 1 0,-1-1 0,1 1 0,-1-1 0,0 0 0,0 1 0,1-1 0,-1 0 0,0 1 0,0-1 0,0 0 0,-1 0 0,1 0 0,0 0 0,0 0 0,-1 0 0,1-1 0,0 1 0,-1 0 0,1-1 0,-3 2 0,0-2 0,0 1 0,0-1 0,0 0 0,0 0 0,0 0 0,-7-2 0,7 1 0,1 1 0,-1-1 0,1 1 0,-1 0 0,1 0 0,-1 0 0,0 1 0,1-1 0,-1 1 0,-3 1 0,7-2 0,0 0 0,0 0 0,0 0 0,0 0 0,0 0 0,-1 0 0,1 0 0,0 0 0,0 0 0,0 0 0,0 0 0,0 0 0,0 0 0,0 0 0,0 0 0,-1 0 0,1 1 0,0-1 0,0 0 0,0 0 0,0 0 0,0 0 0,0 0 0,0 0 0,0 0 0,0 0 0,0 1 0,0-1 0,0 0 0,0 0 0,0 0 0,0 0 0,0 0 0,0 0 0,0 1 0,0-1 0,0 0 0,0 0 0,0 0 0,0 0 0,0 0 0,0 0 0,0 0 0,0 1 0,0-1 0,0 0 0,0 0 0,0 0 0,0 0 0,8 5 0,8 1 0,42-3 0,-42-3 0,0 1 0,-1 0 0,22 5 0,415 91 0,-321-77 0,195 5 0,-290-25 0,160-2 0,-195 2 0,11-2 0,-12 2 0,0 0 0,1 0 0,-1-1 0,0 1 0,0 0 0,0 0 0,0 0 0,0-1 0,1 1 0,-1 0 0,0 0 0,0-1 0,0 1 0,0 0 0,0 0 0,0 0 0,0-1 0,0 1 0,0 0 0,0-1 0,0 1 0,0 0 0,0 0 0,0-1 0,0 1 0,0 0 0,0 0 0,0-1 0,0 1 0,0 0 0,0 0 0,0 0 0,-1-1 0,1 1 0,0 0 0,0-1 0,0 1 0,0-1 0,0 1 0,0 0 0,0-1 0,1 1 0,-1-1 0,0 1 0,0 0 0,1-1 0,-1 1 0,0 0 0,0-1 0,1 1 0,-1 0 0,0-1 0,1 1 0,-1 0 0,1 0 0,-1-1 0,0 1 0,1 0 0,-1 0 0,1 0 0,-1 0 0,0-1 0,1 1 0,0 0 0,16-5 0,-16 5 0,86-19 0,1 4 0,121-4 0,-193 18 0,804-34 0,-510 27 0,169 4 0,-290 5 0,-179 0 0,-1 0 0,0 0 0,0 1 0,0 1 0,10 3 0,-10-3 0,1 0 0,0-1 0,0 0 0,13 1 0,-21-3 0,0 1 0,1-1 0,-1 0 0,1 0 0,-1-1 0,0 1 0,1 0 0,-1-1 0,0 0 0,0 1 0,3-2 0,-4 1 0,0 0 0,0 0 0,0 0 0,0 0 0,0-1 0,0 1 0,-1 0 0,1 0 0,0 0 0,-1-1 0,1 1 0,-1 0 0,1-1 0,-1 1 0,0 0 0,0-1 0,0 1 0,0 0 0,1-1 0,-2-2 0,-1-29 0,-1 0 0,-1 0 0,-2 0 0,-2 0 0,-15-41 0,-5-23 0,27 90 0,-2-7 0,-1 0 0,1 0 0,-2 1 0,0 0 0,-1 0 0,0 0 0,-10-15 0,12 24 0,1 1 0,-1-1 0,0 1 0,1 0 0,-1 1 0,-1-1 0,1 0 0,0 1 0,-5-2 0,-46-13 0,10 3 0,31 9 0,0 1 0,0 0 0,-1 1 0,-27-3 0,-61 5 0,58 1 0,-39-1 0,-227 3 0,81 17 0,44-1 0,18-11 0,-143 13 0,-419 57 0,639-64 0,-155 44 0,150-26 0,90-30 0,0 1 0,0-1 0,0-1 0,-11 1 0,13-1 0,1 0 0,-1 0 0,0 0 0,1 0 0,-1 1 0,0 0 0,1-1 0,-1 1 0,0 1 0,1-1 0,0 0 0,-1 1 0,1 0 0,-6 4 0,8-5 0,-1 0 0,1 0 0,-1 0 0,1 0 0,0 0 0,0 0 0,0 1 0,0-1 0,0 1 0,0-1 0,0 1 0,0-1 0,0 1 0,1-1 0,-1 1 0,1 0 0,-1-1 0,1 1 0,-1 0 0,1-1 0,0 3 0,0-3 0,1 1 0,-1-1 0,1 1 0,0-1 0,0 0 0,-1 0 0,1 1 0,0-1 0,0 0 0,0 0 0,0 0 0,0 0 0,0 0 0,0 0 0,1 0 0,-1 0 0,0-1 0,0 1 0,3 0 0,3 3 0,1-2 0,-1 1 0,1-1 0,0 0 0,0-1 0,0 0 0,14 1 0,284-34 0,-103 7 0,130 11 0,-118 9 0,-100-6 0,0-5 0,114-32 0,-37 7 0,-124 31 0,1 3 0,68 2 0,-111 5 0,-8-2 0,0 0 0,-1-1 0,24-8 0,11-1 0,-6 3 0,1 2 0,-1 3 0,82 1 0,-126 4 0,1-1 0,-1 0 0,0 1 0,0-1 0,0 1 0,0 0 0,0 0 0,0 0 0,0 0 0,0 0 0,0 0 0,-1 0 0,1 0 0,0 1 0,-1-1 0,1 1 0,1 2 0,2 2 0,-1 1 0,0 0 0,5 11 0,11 16 0,5-7 0,10 13 0,-33-37 0,0-1 0,-1 1 0,1-1 0,-1 1 0,0 0 0,1 0 0,-1 0 0,-1 0 0,1 0 0,0 0 0,-1 0 0,1 0 0,-1 6 0,-1-8 0,1 0 0,0 1 0,-1-1 0,1 0 0,-1 1 0,0-1 0,1 0 0,-1 0 0,0 0 0,0 1 0,0-1 0,0 0 0,0 0 0,0 0 0,0-1 0,0 1 0,0 0 0,0 0 0,0 0 0,-1-1 0,1 1 0,0-1 0,-1 1 0,1-1 0,0 0 0,-3 1 0,-36 4 0,25-6 0,1-1 0,1 0 0,-1-1 0,0 0 0,0-1 0,-18-9 0,-11-2 0,-502-121 0,258 71 0,273 60 0,1 0 0,-1-1 0,1 0 0,0-1 0,1 0 0,-1-1 0,-10-10 0,6 6 0,0 0 0,-30-14 0,-56-13 0,-8-3 0,110 41 0,0 1 0,0 0 0,0 0 0,0-1 0,0 1 0,1-1 0,-1 1 0,0-1 0,0 1 0,0-1 0,1 0 0,-1 1 0,0-1 0,1 0 0,-1 1 0,1-1 0,-1 0 0,1 0 0,-1 0 0,1 1 0,-1-1 0,1 0 0,0 0 0,0 0 0,-1 0 0,1 0 0,0-1 0,0 1 0,1-1 0,-1 1 0,1-1 0,0 1 0,-1 0 0,1 0 0,0-1 0,0 1 0,0 0 0,0 0 0,0 0 0,0 0 0,0 0 0,0 0 0,2-1 0,4-2 0,0-1 0,0 2 0,0-1 0,0 1 0,11-3 0,1 3 0,1 0 0,-1 2 0,1 0 0,0 2 0,-1 0 0,34 6 0,-30-4 0,-21-3-97,0 1-1,0-1 1,-1 0-1,1 1 1,0-1-1,0 1 1,-1 0-1,1 0 1,-1 0-1,1-1 1,0 1-1,-1 1 0,3 1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09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0 24575,'-5'0'0,"-7"0"0,-1 0-8191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11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24575,'5'0'0,"7"0"0,7 0 0,5 0 0,3 0 0,3 0 0,-4 0-8191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16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8:55.7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03.9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04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14:48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24575,'0'1'0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15:01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491 267 24575,'-8'0'0,"1"1"0,-1 0 0,1 0 0,-1 1 0,1 0 0,0 0 0,-1 0 0,1 1 0,-11 6 0,15-7 0,1-1 0,0 0 0,-1 1 0,1-1 0,0 1 0,0 0 0,0 0 0,0 0 0,1 0 0,-1 0 0,0 0 0,1 0 0,-1 1 0,1-1 0,0 1 0,0-1 0,0 1 0,0-1 0,0 1 0,1-1 0,-1 1 0,1 0 0,0-1 0,-1 1 0,1 0 0,1-1 0,-1 1 0,0 0 0,0-1 0,2 5 0,-1-6 0,0 1 0,0-1 0,0 0 0,1 0 0,-1 0 0,0 1 0,1-1 0,-1 0 0,0-1 0,1 1 0,-1 0 0,1 0 0,2 0 0,4 5 0,-30-5 0,-4-2 0,42 2 0,38 7 0,-106-6 0,39-5 0,-44-4 0,90 5 0,-5 0 0,1 2 0,-1 0 0,1 2 0,36 7 0,-69-10 0,-1 1 0,1 1 0,0-1 0,-1 1 0,1-1 0,0 1 0,-8 3 0,-22 3 0,4-8 0,0-2 0,0-2 0,-30-7 0,-42-7 0,127 11 0,0 0 0,40-7 0,19 10 0,119 8 0,-238-8 0,0-1 0,-62-19 0,-20-5 0,195 33 0,-19-2 0,221 37 0,-218-28 0,-345-63 0,365 47 0,41 5 0,-118 0 0,-9-1 0,-18-1 0,-38-3 0,-557-13 0,611 18 0,8 1 0,23 0 0,44 0 0,1285 0 0,-1444-19 0,-146-3 0,-326 9 0,412 13 0,66 1 0,69-1 0,52 0 0,845-16 0,-837 13 0,-39 0 0,-22 1 0,-29-1 0,-547-1 0,57 2 0,512-2 0,50-1 0,483-46 0,-269 31 0,320-31 0,-533 46 0,-45 2 0,-50 2 0,-940 33 0,971-27 0,34-3 0,8-1 0,59 1 0,572-14-1365,-557 10-5461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15:04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120 159 24575,'17'0'0,"0"-2"0,0 0 0,0 0 0,0-2 0,18-6 0,-35 10 0,0 0 0,0 0 0,0 0 0,0 0 0,0 0 0,1 0 0,-1 0 0,0 0 0,0 0 0,0 0 0,0 0 0,0 0 0,0-1 0,0 1 0,0 0 0,1 0 0,-1 0 0,0 0 0,0 0 0,0 0 0,0 0 0,0 0 0,0-1 0,0 1 0,0 0 0,0 0 0,0 0 0,0 0 0,0 0 0,0-1 0,0 1 0,0 0 0,0 0 0,0 0 0,0 0 0,0 0 0,0 0 0,0-1 0,0 1 0,0 0 0,0 0 0,0 0 0,0 0 0,0 0 0,-1 0 0,1 0 0,0-1 0,0 1 0,0 0 0,0 0 0,0 0 0,0 0 0,0 0 0,0 0 0,-1 0 0,1 0 0,0 0 0,0 0 0,0 0 0,0 0 0,0 0 0,0 0 0,-1 0 0,1 0 0,0 0 0,0 0 0,0 0 0,0 0 0,-18-8 0,-20-4 0,-145-10 0,208 23 0,7 0 0,1-2 0,0 0 0,0-2 0,35-9 0,-35 5 0,48-4 0,-111 11 0,-52-6 0,-16-1 0,60 9 0,26-1 0,0 0 0,0-1 0,1-1 0,-24-3 0,74-14 0,3 9-273,-1 2 0,1 2 0,0 1 0,49 2 0,-81 2-6553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15:06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8:55.7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03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03.9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04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86AC5-E87A-466F-B96C-B559AD25C5C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4813D7-D3BD-4D8E-BDB8-23DDA4170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49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43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drift rate is vector-valued and consists of two components, (μ</a:t>
            </a:r>
            <a:r>
              <a:rPr lang="en-US" sz="1800" baseline="-25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1,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μ</a:t>
            </a:r>
            <a:r>
              <a:rPr lang="en-US" sz="1800" baseline="-25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2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), which jointly specify its magnitude and direction. In polar coordinates the magnitude is represented by the drift norm ||μ|| and direction is represented by the phase angle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θ</a:t>
            </a:r>
            <a:r>
              <a:rPr lang="en-US" sz="1800" baseline="-25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μ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26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 difficult two-choice decisions in which accuracy is stressed, error RTs are typically slower than correct RTs (Luce, 1986, p. 233), especially in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memoy</a:t>
            </a:r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tasks (e.g.;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Osth</a:t>
            </a:r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Bora, Dennis, &amp; Heathcote, 2017; Ratcliff &amp; Smith, 2004). </a:t>
            </a:r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when drift rate varies across trials: The fastest responses are those made with the smallest error and RTs systematically increase with increasing error.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54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94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53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64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when drift rate varies across trials: The fastest responses are those made with the smallest error and RTs systematically increase with increasing error.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08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4000" dirty="0"/>
              <a:t>Guesses are not due to </a:t>
            </a:r>
            <a:r>
              <a:rPr lang="en-AU" sz="4000" dirty="0"/>
              <a:t>unrecognised</a:t>
            </a:r>
            <a:r>
              <a:rPr lang="en-US" sz="4000" dirty="0"/>
              <a:t> items</a:t>
            </a:r>
          </a:p>
          <a:p>
            <a:pPr>
              <a:lnSpc>
                <a:spcPct val="150000"/>
              </a:lnSpc>
            </a:pPr>
            <a:r>
              <a:rPr lang="en-US" sz="4000" dirty="0"/>
              <a:t>Heavy-tailed distribution is a memory phenomenon, not a decision one</a:t>
            </a:r>
          </a:p>
          <a:p>
            <a:pPr>
              <a:lnSpc>
                <a:spcPct val="150000"/>
              </a:lnSpc>
            </a:pPr>
            <a:r>
              <a:rPr lang="en-US" sz="4000" dirty="0"/>
              <a:t>Source memory retrieval appears to be </a:t>
            </a:r>
            <a:r>
              <a:rPr lang="en-US" sz="4000" dirty="0" err="1"/>
              <a:t>thresholded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92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 important: encode, organize, and retrieve information</a:t>
            </a:r>
          </a:p>
          <a:p>
            <a:endParaRPr lang="en-US" dirty="0"/>
          </a:p>
          <a:p>
            <a:r>
              <a:rPr lang="en-US" dirty="0"/>
              <a:t>Source of a “fact”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Amnesia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Important for how much we trust partial info, also general models of episodic memory- gloss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4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813D7-D3BD-4D8E-BDB8-23DDA41700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78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813D7-D3BD-4D8E-BDB8-23DDA41700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43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813D7-D3BD-4D8E-BDB8-23DDA41700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0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813D7-D3BD-4D8E-BDB8-23DDA41700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75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813D7-D3BD-4D8E-BDB8-23DDA41700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10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813D7-D3BD-4D8E-BDB8-23DDA417006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61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813D7-D3BD-4D8E-BDB8-23DDA417006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83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25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9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1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90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4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3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33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00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6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50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96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CB670-7C7D-4FC5-A6F2-02F72C0B807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2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15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70.png"/><Relationship Id="rId5" Type="http://schemas.openxmlformats.org/officeDocument/2006/relationships/image" Target="../media/image26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customXml" Target="../ink/ink7.xml"/><Relationship Id="rId12" Type="http://schemas.openxmlformats.org/officeDocument/2006/relationships/customXml" Target="../ink/ink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3.png"/><Relationship Id="rId15" Type="http://schemas.openxmlformats.org/officeDocument/2006/relationships/image" Target="../media/image31.PNG"/><Relationship Id="rId10" Type="http://schemas.openxmlformats.org/officeDocument/2006/relationships/customXml" Target="../ink/ink10.xml"/><Relationship Id="rId4" Type="http://schemas.openxmlformats.org/officeDocument/2006/relationships/customXml" Target="../ink/ink6.xml"/><Relationship Id="rId9" Type="http://schemas.openxmlformats.org/officeDocument/2006/relationships/customXml" Target="../ink/ink9.xml"/><Relationship Id="rId14" Type="http://schemas.openxmlformats.org/officeDocument/2006/relationships/customXml" Target="../ink/ink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31.PNG"/><Relationship Id="rId7" Type="http://schemas.openxmlformats.org/officeDocument/2006/relationships/customXml" Target="../ink/ink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customXml" Target="../ink/ink13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Video 34" descr="A red circ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E76648B-4513-C974-F660-5F46B6E49E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35" r="-1" b="48"/>
          <a:stretch/>
        </p:blipFill>
        <p:spPr>
          <a:xfrm>
            <a:off x="3230880" y="-31"/>
            <a:ext cx="12191977" cy="685802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07D74B-C57B-4109-84E9-D1EA177DE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</a:rPr>
              <a:t>A Circular Diffusion Model of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5D42F-B966-4E3F-8F02-F083968EC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MSPS Colloquium, 2022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FE3F45-BF1D-9ACB-79B0-6A1A7EC4A303}"/>
              </a:ext>
            </a:extLst>
          </p:cNvPr>
          <p:cNvSpPr txBox="1">
            <a:spLocks/>
          </p:cNvSpPr>
          <p:nvPr/>
        </p:nvSpPr>
        <p:spPr>
          <a:xfrm>
            <a:off x="-2026920" y="16441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Source Memory </a:t>
            </a:r>
          </a:p>
        </p:txBody>
      </p:sp>
    </p:spTree>
    <p:extLst>
      <p:ext uri="{BB962C8B-B14F-4D97-AF65-F5344CB8AC3E}">
        <p14:creationId xmlns:p14="http://schemas.microsoft.com/office/powerpoint/2010/main" val="337435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Monitor with solid fill">
            <a:extLst>
              <a:ext uri="{FF2B5EF4-FFF2-40B4-BE49-F238E27FC236}">
                <a16:creationId xmlns:a16="http://schemas.microsoft.com/office/drawing/2014/main" id="{31FDEA05-468A-0FA8-1007-28BC02391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23" y="1143339"/>
            <a:ext cx="4905375" cy="490537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95967DD-7D79-7D50-0AE8-5B7AA7A1D9FA}"/>
              </a:ext>
            </a:extLst>
          </p:cNvPr>
          <p:cNvSpPr/>
          <p:nvPr/>
        </p:nvSpPr>
        <p:spPr>
          <a:xfrm>
            <a:off x="5863963" y="3379333"/>
            <a:ext cx="750094" cy="7215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9A2FDA-D152-D324-FC3A-5CE1F1F0139F}"/>
              </a:ext>
            </a:extLst>
          </p:cNvPr>
          <p:cNvSpPr txBox="1"/>
          <p:nvPr/>
        </p:nvSpPr>
        <p:spPr>
          <a:xfrm>
            <a:off x="4756071" y="2386351"/>
            <a:ext cx="29658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Which side?</a:t>
            </a:r>
          </a:p>
        </p:txBody>
      </p:sp>
    </p:spTree>
    <p:extLst>
      <p:ext uri="{BB962C8B-B14F-4D97-AF65-F5344CB8AC3E}">
        <p14:creationId xmlns:p14="http://schemas.microsoft.com/office/powerpoint/2010/main" val="1494201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8B4C-C1C3-0116-60DE-DC2F65E0B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circular diffusion got to do with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3F904-37E6-10FE-6283-FD6EE4B70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Continuous-Outcome </a:t>
            </a:r>
          </a:p>
          <a:p>
            <a:pPr lvl="1"/>
            <a:r>
              <a:rPr lang="en-US" dirty="0"/>
              <a:t>Source judgements are not always binary</a:t>
            </a:r>
          </a:p>
          <a:p>
            <a:pPr lvl="1"/>
            <a:r>
              <a:rPr lang="en-US" dirty="0"/>
              <a:t>Two-choice data is limited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5"/>
                </a:solidFill>
              </a:rPr>
              <a:t>Decision-Making</a:t>
            </a:r>
          </a:p>
          <a:p>
            <a:pPr lvl="1"/>
            <a:r>
              <a:rPr lang="en-US" dirty="0"/>
              <a:t>Responses are not a “direct readout” of memory</a:t>
            </a:r>
          </a:p>
          <a:p>
            <a:pPr lvl="1"/>
            <a:r>
              <a:rPr lang="en-US" dirty="0"/>
              <a:t>Need to understand the decision processes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53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E9CC7-3E93-C0D1-1B7D-E56FFBE9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1. Continuous-Outcome Tasks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5757FB4-D8F2-CF25-C1A2-D684809C7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Responses made on a continuous (often circular) domain</a:t>
            </a:r>
          </a:p>
          <a:p>
            <a:r>
              <a:rPr lang="en-US" dirty="0"/>
              <a:t>Response precision instead of proportion correct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Source (Location) </a:t>
            </a:r>
          </a:p>
          <a:p>
            <a:pPr lvl="2"/>
            <a:r>
              <a:rPr lang="en-US" dirty="0"/>
              <a:t>Harlow and Donaldson (2013)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3885B-C556-4EB1-6292-90231FA4627F}"/>
              </a:ext>
            </a:extLst>
          </p:cNvPr>
          <p:cNvSpPr txBox="1"/>
          <p:nvPr/>
        </p:nvSpPr>
        <p:spPr>
          <a:xfrm>
            <a:off x="7272787" y="6176963"/>
            <a:ext cx="46958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dirty="0"/>
              <a:t>Adapted from Smith et al. (2020). “Modeling Continuous Outcome Color Decisions With the Circular Diffusion Model: Matric and Categorical Properties” Psychological review, 127, 562-590. Figure 1. Copyright American Psychological Association. </a:t>
            </a:r>
            <a:endParaRPr lang="en-US" sz="105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5D50C0-C8F3-AB37-D7E0-E3A1875E837F}"/>
              </a:ext>
            </a:extLst>
          </p:cNvPr>
          <p:cNvSpPr/>
          <p:nvPr/>
        </p:nvSpPr>
        <p:spPr>
          <a:xfrm>
            <a:off x="8034733" y="2847730"/>
            <a:ext cx="3171961" cy="3004202"/>
          </a:xfrm>
          <a:prstGeom prst="ellipse">
            <a:avLst/>
          </a:prstGeom>
          <a:solidFill>
            <a:srgbClr val="27272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Graphic 6" descr="Cursor with solid fill">
            <a:extLst>
              <a:ext uri="{FF2B5EF4-FFF2-40B4-BE49-F238E27FC236}">
                <a16:creationId xmlns:a16="http://schemas.microsoft.com/office/drawing/2014/main" id="{A637595B-0BEB-9EC9-F250-16BE12E3C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1312" y="4200826"/>
            <a:ext cx="523717" cy="5237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F30668-7B95-E592-F465-308C37A4388E}"/>
              </a:ext>
            </a:extLst>
          </p:cNvPr>
          <p:cNvCxnSpPr/>
          <p:nvPr/>
        </p:nvCxnSpPr>
        <p:spPr>
          <a:xfrm>
            <a:off x="8257191" y="3733800"/>
            <a:ext cx="1363522" cy="616031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4139AB-9997-894D-1CBF-442173DE6C60}"/>
              </a:ext>
            </a:extLst>
          </p:cNvPr>
          <p:cNvCxnSpPr>
            <a:cxnSpLocks/>
          </p:cNvCxnSpPr>
          <p:nvPr/>
        </p:nvCxnSpPr>
        <p:spPr>
          <a:xfrm>
            <a:off x="9470084" y="2847730"/>
            <a:ext cx="261858" cy="1387621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D5273E-A2DF-E0E4-6F37-07B69403368D}"/>
              </a:ext>
            </a:extLst>
          </p:cNvPr>
          <p:cNvSpPr/>
          <p:nvPr/>
        </p:nvSpPr>
        <p:spPr>
          <a:xfrm>
            <a:off x="9110546" y="3650280"/>
            <a:ext cx="512956" cy="464520"/>
          </a:xfrm>
          <a:custGeom>
            <a:avLst/>
            <a:gdLst>
              <a:gd name="connsiteX0" fmla="*/ 512956 w 512956"/>
              <a:gd name="connsiteY0" fmla="*/ 40774 h 464520"/>
              <a:gd name="connsiteX1" fmla="*/ 111513 w 512956"/>
              <a:gd name="connsiteY1" fmla="*/ 40774 h 464520"/>
              <a:gd name="connsiteX2" fmla="*/ 0 w 512956"/>
              <a:gd name="connsiteY2" fmla="*/ 464520 h 46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956" h="464520">
                <a:moveTo>
                  <a:pt x="512956" y="40774"/>
                </a:moveTo>
                <a:cubicBezTo>
                  <a:pt x="354981" y="5462"/>
                  <a:pt x="197006" y="-29850"/>
                  <a:pt x="111513" y="40774"/>
                </a:cubicBezTo>
                <a:cubicBezTo>
                  <a:pt x="26020" y="111398"/>
                  <a:pt x="20444" y="377169"/>
                  <a:pt x="0" y="46452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50E6C-3F5C-547B-8B71-476A02ADD391}"/>
              </a:ext>
            </a:extLst>
          </p:cNvPr>
          <p:cNvSpPr txBox="1"/>
          <p:nvPr/>
        </p:nvSpPr>
        <p:spPr>
          <a:xfrm>
            <a:off x="8533929" y="3110517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Error</a:t>
            </a:r>
            <a:r>
              <a:rPr lang="en-US" sz="3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°</a:t>
            </a:r>
            <a:endParaRPr lang="en-AU" sz="2400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D9A6A-2D7D-182E-FD9F-3239F9A297B5}"/>
              </a:ext>
            </a:extLst>
          </p:cNvPr>
          <p:cNvSpPr/>
          <p:nvPr/>
        </p:nvSpPr>
        <p:spPr>
          <a:xfrm>
            <a:off x="11420873" y="2524405"/>
            <a:ext cx="336269" cy="36284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D170C3-C84F-EA27-E854-78C7583F0CE4}"/>
              </a:ext>
            </a:extLst>
          </p:cNvPr>
          <p:cNvSpPr txBox="1"/>
          <p:nvPr/>
        </p:nvSpPr>
        <p:spPr>
          <a:xfrm>
            <a:off x="7413064" y="3387516"/>
            <a:ext cx="823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48541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44444E-6 L -0.01823 -0.19722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1" y="-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0" grpId="0" animBg="1"/>
      <p:bldP spid="11" grpId="0"/>
      <p:bldP spid="14" grpId="0"/>
      <p:bldP spid="1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84CF95-8563-6230-C372-FDD43B914E6D}"/>
              </a:ext>
            </a:extLst>
          </p:cNvPr>
          <p:cNvSpPr/>
          <p:nvPr/>
        </p:nvSpPr>
        <p:spPr>
          <a:xfrm>
            <a:off x="0" y="1361199"/>
            <a:ext cx="12192000" cy="49898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774E3-1BF9-B9B7-9B00-FE42D06D2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105" y="1410836"/>
            <a:ext cx="2831880" cy="489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204DF5-8971-E854-99B0-8B535E9E1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Harlow &amp; Donaldson (2013)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42D6B-F835-BF02-DF06-F86DB1866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732" y="1413815"/>
            <a:ext cx="2680281" cy="488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2AF798-7F95-ADAF-1F99-24160AD75D92}"/>
              </a:ext>
            </a:extLst>
          </p:cNvPr>
          <p:cNvSpPr txBox="1"/>
          <p:nvPr/>
        </p:nvSpPr>
        <p:spPr>
          <a:xfrm>
            <a:off x="5848955" y="6484589"/>
            <a:ext cx="63430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100" dirty="0"/>
              <a:t>Harlow, I. M., &amp; Donaldson, D. I. (2013). Source accuracy data reveal the </a:t>
            </a:r>
            <a:r>
              <a:rPr lang="en-AU" sz="1100" dirty="0" err="1"/>
              <a:t>thresholded</a:t>
            </a:r>
            <a:r>
              <a:rPr lang="en-AU" sz="1100" dirty="0"/>
              <a:t> nature of human episodic memory. </a:t>
            </a:r>
            <a:r>
              <a:rPr lang="en-AU" sz="1100" i="1" dirty="0"/>
              <a:t>Psychonomic bulletin &amp; review</a:t>
            </a:r>
            <a:r>
              <a:rPr lang="en-AU" sz="1100" dirty="0"/>
              <a:t>, </a:t>
            </a:r>
            <a:r>
              <a:rPr lang="en-AU" sz="1100" i="1" dirty="0"/>
              <a:t>20</a:t>
            </a:r>
            <a:r>
              <a:rPr lang="en-AU" sz="1100" dirty="0"/>
              <a:t>(2), 318-325.</a:t>
            </a:r>
            <a:endParaRPr lang="en-US" sz="1100" dirty="0"/>
          </a:p>
          <a:p>
            <a:pPr algn="r"/>
            <a:endParaRPr lang="en-US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23A32B-AF62-9E00-49C2-BFE4CBB4FE24}"/>
              </a:ext>
            </a:extLst>
          </p:cNvPr>
          <p:cNvSpPr/>
          <p:nvPr/>
        </p:nvSpPr>
        <p:spPr>
          <a:xfrm>
            <a:off x="1515672" y="4417168"/>
            <a:ext cx="3454400" cy="18842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F45F3D-0027-1E32-D879-AA7333F225D1}"/>
              </a:ext>
            </a:extLst>
          </p:cNvPr>
          <p:cNvSpPr/>
          <p:nvPr/>
        </p:nvSpPr>
        <p:spPr>
          <a:xfrm>
            <a:off x="6711126" y="4500297"/>
            <a:ext cx="3454400" cy="18010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37E565-7D71-3BE2-A2B7-116955999979}"/>
              </a:ext>
            </a:extLst>
          </p:cNvPr>
          <p:cNvSpPr/>
          <p:nvPr/>
        </p:nvSpPr>
        <p:spPr>
          <a:xfrm>
            <a:off x="6900472" y="1824254"/>
            <a:ext cx="3454400" cy="29047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6120F8-A099-C1F1-0388-FB6480495B1F}"/>
              </a:ext>
            </a:extLst>
          </p:cNvPr>
          <p:cNvCxnSpPr>
            <a:cxnSpLocks/>
          </p:cNvCxnSpPr>
          <p:nvPr/>
        </p:nvCxnSpPr>
        <p:spPr>
          <a:xfrm>
            <a:off x="1310288" y="2686762"/>
            <a:ext cx="0" cy="2388108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9BBE256-7CA7-181C-2B56-D1208B86C9CD}"/>
              </a:ext>
            </a:extLst>
          </p:cNvPr>
          <p:cNvSpPr/>
          <p:nvPr/>
        </p:nvSpPr>
        <p:spPr>
          <a:xfrm>
            <a:off x="165347" y="1597977"/>
            <a:ext cx="2244207" cy="101165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Memory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CBBCC98-E6CB-B44B-63C8-6F1B48E8B2B9}"/>
              </a:ext>
            </a:extLst>
          </p:cNvPr>
          <p:cNvSpPr/>
          <p:nvPr/>
        </p:nvSpPr>
        <p:spPr>
          <a:xfrm>
            <a:off x="161678" y="5189432"/>
            <a:ext cx="2239729" cy="101165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94013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41A38-6585-631C-60F2-CD46373B6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2. Decision-Making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2556F2-CBDD-89FC-DB3A-2D130C2F236E}"/>
              </a:ext>
            </a:extLst>
          </p:cNvPr>
          <p:cNvSpPr/>
          <p:nvPr/>
        </p:nvSpPr>
        <p:spPr>
          <a:xfrm>
            <a:off x="851162" y="2603250"/>
            <a:ext cx="2244207" cy="101165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Memory</a:t>
            </a:r>
            <a:endParaRPr lang="en-US" sz="3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039319-70F5-E0B9-0818-C2CE5CE4E734}"/>
              </a:ext>
            </a:extLst>
          </p:cNvPr>
          <p:cNvSpPr/>
          <p:nvPr/>
        </p:nvSpPr>
        <p:spPr>
          <a:xfrm>
            <a:off x="9114071" y="2595055"/>
            <a:ext cx="2239729" cy="101165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Response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D429C6-888C-28BA-0FF4-77FE96E50D91}"/>
              </a:ext>
            </a:extLst>
          </p:cNvPr>
          <p:cNvCxnSpPr>
            <a:cxnSpLocks/>
          </p:cNvCxnSpPr>
          <p:nvPr/>
        </p:nvCxnSpPr>
        <p:spPr>
          <a:xfrm>
            <a:off x="3197058" y="3100883"/>
            <a:ext cx="5836106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366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41A38-6585-631C-60F2-CD46373B6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2. Decision-Making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2556F2-CBDD-89FC-DB3A-2D130C2F236E}"/>
              </a:ext>
            </a:extLst>
          </p:cNvPr>
          <p:cNvSpPr/>
          <p:nvPr/>
        </p:nvSpPr>
        <p:spPr>
          <a:xfrm>
            <a:off x="851162" y="2603250"/>
            <a:ext cx="2244207" cy="101165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Memory</a:t>
            </a:r>
            <a:endParaRPr lang="en-US" sz="3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039319-70F5-E0B9-0818-C2CE5CE4E734}"/>
              </a:ext>
            </a:extLst>
          </p:cNvPr>
          <p:cNvSpPr/>
          <p:nvPr/>
        </p:nvSpPr>
        <p:spPr>
          <a:xfrm>
            <a:off x="9114071" y="2595055"/>
            <a:ext cx="2239729" cy="101165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Response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7DCF8-6F41-0D61-C5E9-54DDECD987E1}"/>
              </a:ext>
            </a:extLst>
          </p:cNvPr>
          <p:cNvSpPr/>
          <p:nvPr/>
        </p:nvSpPr>
        <p:spPr>
          <a:xfrm>
            <a:off x="4951967" y="2603250"/>
            <a:ext cx="2239729" cy="1011656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Decision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8D2019-879C-4702-EBDC-B4E11F5105BD}"/>
              </a:ext>
            </a:extLst>
          </p:cNvPr>
          <p:cNvCxnSpPr>
            <a:cxnSpLocks/>
          </p:cNvCxnSpPr>
          <p:nvPr/>
        </p:nvCxnSpPr>
        <p:spPr>
          <a:xfrm>
            <a:off x="7325712" y="3100883"/>
            <a:ext cx="1670506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D429C6-888C-28BA-0FF4-77FE96E50D91}"/>
              </a:ext>
            </a:extLst>
          </p:cNvPr>
          <p:cNvCxnSpPr>
            <a:cxnSpLocks/>
          </p:cNvCxnSpPr>
          <p:nvPr/>
        </p:nvCxnSpPr>
        <p:spPr>
          <a:xfrm>
            <a:off x="3197058" y="3100883"/>
            <a:ext cx="1670506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608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CB1313-CCD0-765D-BC3B-0C807688D878}"/>
              </a:ext>
            </a:extLst>
          </p:cNvPr>
          <p:cNvSpPr/>
          <p:nvPr/>
        </p:nvSpPr>
        <p:spPr>
          <a:xfrm>
            <a:off x="-83129" y="1341631"/>
            <a:ext cx="12312072" cy="49898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2556F2-CBDD-89FC-DB3A-2D130C2F236E}"/>
              </a:ext>
            </a:extLst>
          </p:cNvPr>
          <p:cNvSpPr/>
          <p:nvPr/>
        </p:nvSpPr>
        <p:spPr>
          <a:xfrm>
            <a:off x="875330" y="8195"/>
            <a:ext cx="2244207" cy="101165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Memory</a:t>
            </a:r>
            <a:endParaRPr lang="en-US" sz="3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039319-70F5-E0B9-0818-C2CE5CE4E734}"/>
              </a:ext>
            </a:extLst>
          </p:cNvPr>
          <p:cNvSpPr/>
          <p:nvPr/>
        </p:nvSpPr>
        <p:spPr>
          <a:xfrm>
            <a:off x="9138239" y="0"/>
            <a:ext cx="2239729" cy="101165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Response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7DCF8-6F41-0D61-C5E9-54DDECD987E1}"/>
              </a:ext>
            </a:extLst>
          </p:cNvPr>
          <p:cNvSpPr/>
          <p:nvPr/>
        </p:nvSpPr>
        <p:spPr>
          <a:xfrm>
            <a:off x="4976135" y="8195"/>
            <a:ext cx="2239729" cy="1011656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Decision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8D2019-879C-4702-EBDC-B4E11F5105BD}"/>
              </a:ext>
            </a:extLst>
          </p:cNvPr>
          <p:cNvCxnSpPr>
            <a:cxnSpLocks/>
          </p:cNvCxnSpPr>
          <p:nvPr/>
        </p:nvCxnSpPr>
        <p:spPr>
          <a:xfrm>
            <a:off x="7349880" y="505828"/>
            <a:ext cx="1670506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D429C6-888C-28BA-0FF4-77FE96E50D91}"/>
              </a:ext>
            </a:extLst>
          </p:cNvPr>
          <p:cNvCxnSpPr>
            <a:cxnSpLocks/>
          </p:cNvCxnSpPr>
          <p:nvPr/>
        </p:nvCxnSpPr>
        <p:spPr>
          <a:xfrm>
            <a:off x="3221226" y="505828"/>
            <a:ext cx="1670506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28" name="Picture 4" descr="Sipahh Milk Flavoring Straws, Chocolate | Snacks, Chips &amp; Dips | Sautter's  Market">
            <a:extLst>
              <a:ext uri="{FF2B5EF4-FFF2-40B4-BE49-F238E27FC236}">
                <a16:creationId xmlns:a16="http://schemas.microsoft.com/office/drawing/2014/main" id="{30A968DC-4E16-C477-65A4-0F807D9FF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9" y="141771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0 Gluten-Free Chocolate Bar Brands">
            <a:extLst>
              <a:ext uri="{FF2B5EF4-FFF2-40B4-BE49-F238E27FC236}">
                <a16:creationId xmlns:a16="http://schemas.microsoft.com/office/drawing/2014/main" id="{9975A720-CF7D-6746-DB1A-AE4F44671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239" y="1501146"/>
            <a:ext cx="1886529" cy="188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EDB51CE7-A421-64FF-739F-1E6D499D2F60}"/>
              </a:ext>
            </a:extLst>
          </p:cNvPr>
          <p:cNvSpPr/>
          <p:nvPr/>
        </p:nvSpPr>
        <p:spPr>
          <a:xfrm>
            <a:off x="8677960" y="1417710"/>
            <a:ext cx="2909455" cy="2067802"/>
          </a:xfrm>
          <a:prstGeom prst="cloudCallou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Male profile with solid fill">
            <a:extLst>
              <a:ext uri="{FF2B5EF4-FFF2-40B4-BE49-F238E27FC236}">
                <a16:creationId xmlns:a16="http://schemas.microsoft.com/office/drawing/2014/main" id="{7B282CA5-5711-836F-CD28-96B2B6C86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472" y="3351812"/>
            <a:ext cx="3215049" cy="3215049"/>
          </a:xfrm>
          <a:prstGeom prst="rect">
            <a:avLst/>
          </a:prstGeom>
        </p:spPr>
      </p:pic>
      <p:pic>
        <p:nvPicPr>
          <p:cNvPr id="2056" name="Picture 8" descr="Piedimonte's Supermarket - Big M Choc Original Flavoured Milk 600mL">
            <a:extLst>
              <a:ext uri="{FF2B5EF4-FFF2-40B4-BE49-F238E27FC236}">
                <a16:creationId xmlns:a16="http://schemas.microsoft.com/office/drawing/2014/main" id="{6264B2EC-3468-D391-6A66-08D49379E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87" y="1361198"/>
            <a:ext cx="2281382" cy="228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ipahh by Unistraw | MIX &amp; MATCH 12 PACK BUNDLE">
            <a:extLst>
              <a:ext uri="{FF2B5EF4-FFF2-40B4-BE49-F238E27FC236}">
                <a16:creationId xmlns:a16="http://schemas.microsoft.com/office/drawing/2014/main" id="{E4ED8A15-2CEF-3E10-FCE3-CF5AE5168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431" y="333422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E416A6-67C2-95C5-FC3E-5318BCE6D7F6}"/>
              </a:ext>
            </a:extLst>
          </p:cNvPr>
          <p:cNvSpPr/>
          <p:nvPr/>
        </p:nvSpPr>
        <p:spPr>
          <a:xfrm>
            <a:off x="-1405070" y="3389746"/>
            <a:ext cx="2280400" cy="29047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5E683-0720-6EF6-F6BF-E515FF93A28E}"/>
              </a:ext>
            </a:extLst>
          </p:cNvPr>
          <p:cNvSpPr txBox="1"/>
          <p:nvPr/>
        </p:nvSpPr>
        <p:spPr>
          <a:xfrm>
            <a:off x="1128140" y="1832307"/>
            <a:ext cx="1367682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>
                <a:solidFill>
                  <a:schemeClr val="accent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95716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8B4C-C1C3-0116-60DE-DC2F65E0B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circular diffusion got to do with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3F904-37E6-10FE-6283-FD6EE4B70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Continuous-Outcome </a:t>
            </a:r>
          </a:p>
          <a:p>
            <a:pPr lvl="1"/>
            <a:r>
              <a:rPr lang="en-US" dirty="0"/>
              <a:t>Source judgements are not always binary</a:t>
            </a:r>
          </a:p>
          <a:p>
            <a:pPr lvl="1"/>
            <a:r>
              <a:rPr lang="en-US" dirty="0"/>
              <a:t>Two-choice data is limited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5"/>
                </a:solidFill>
              </a:rPr>
              <a:t>Decision-Making</a:t>
            </a:r>
          </a:p>
          <a:p>
            <a:pPr lvl="1"/>
            <a:r>
              <a:rPr lang="en-US" dirty="0"/>
              <a:t>Responses are not a “direct readout” of memory</a:t>
            </a:r>
          </a:p>
          <a:p>
            <a:pPr lvl="1"/>
            <a:r>
              <a:rPr lang="en-US" dirty="0"/>
              <a:t>Need to understand the decision processes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85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12766-ED73-060F-2915-87AC0EE8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Circular Diffusion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11AB9-28DB-58EE-FC8A-715B6D7B6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7865"/>
            <a:ext cx="10525125" cy="2362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E3A1FBF-A4D5-CFC6-60AC-044F269A724A}"/>
              </a:ext>
            </a:extLst>
          </p:cNvPr>
          <p:cNvSpPr/>
          <p:nvPr/>
        </p:nvSpPr>
        <p:spPr>
          <a:xfrm>
            <a:off x="6958149" y="3352800"/>
            <a:ext cx="3004457" cy="8447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49C526-7E3C-B5C1-7A22-1D0852664CD9}"/>
              </a:ext>
            </a:extLst>
          </p:cNvPr>
          <p:cNvSpPr/>
          <p:nvPr/>
        </p:nvSpPr>
        <p:spPr>
          <a:xfrm>
            <a:off x="4393476" y="3429000"/>
            <a:ext cx="2564674" cy="8447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DF93D2-E990-4892-B24E-29B7A1F0C7C1}"/>
              </a:ext>
            </a:extLst>
          </p:cNvPr>
          <p:cNvSpPr/>
          <p:nvPr/>
        </p:nvSpPr>
        <p:spPr>
          <a:xfrm>
            <a:off x="0" y="1600200"/>
            <a:ext cx="12192000" cy="472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4E211-E38D-4D6F-A87C-0C16778F1BE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895600" y="914400"/>
            <a:ext cx="7696200" cy="5410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F1DB8D7-10F4-4AB2-8795-32314DD4D924}"/>
                  </a:ext>
                </a:extLst>
              </p14:cNvPr>
              <p14:cNvContentPartPr/>
              <p14:nvPr/>
            </p14:nvContentPartPr>
            <p14:xfrm>
              <a:off x="6940290" y="3605790"/>
              <a:ext cx="3030120" cy="6044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F1DB8D7-10F4-4AB2-8795-32314DD4D9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77290" y="3542827"/>
                <a:ext cx="3155760" cy="73000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966FA9D8-ED82-4328-867E-FA2FC0620961}"/>
              </a:ext>
            </a:extLst>
          </p:cNvPr>
          <p:cNvSpPr/>
          <p:nvPr/>
        </p:nvSpPr>
        <p:spPr>
          <a:xfrm>
            <a:off x="3767708" y="1851247"/>
            <a:ext cx="4419600" cy="4260056"/>
          </a:xfrm>
          <a:prstGeom prst="ellipse">
            <a:avLst/>
          </a:prstGeom>
          <a:noFill/>
          <a:ln w="76200"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952FD25-EAE2-4592-AE4A-0B226CF73F25}"/>
              </a:ext>
            </a:extLst>
          </p:cNvPr>
          <p:cNvSpPr/>
          <p:nvPr/>
        </p:nvSpPr>
        <p:spPr bwMode="auto">
          <a:xfrm>
            <a:off x="5905500" y="3862081"/>
            <a:ext cx="144016" cy="144002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85765-62F2-4568-9ED5-8A58C0C26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35074"/>
          </a:xfrm>
          <a:solidFill>
            <a:schemeClr val="bg1"/>
          </a:solidFill>
        </p:spPr>
        <p:txBody>
          <a:bodyPr/>
          <a:lstStyle/>
          <a:p>
            <a:r>
              <a:rPr lang="en-AU" dirty="0"/>
              <a:t>The Circular Diffusion Model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753301-84D1-4E94-ACE9-E2DC049AEDB6}"/>
              </a:ext>
            </a:extLst>
          </p:cNvPr>
          <p:cNvSpPr txBox="1"/>
          <p:nvPr/>
        </p:nvSpPr>
        <p:spPr>
          <a:xfrm>
            <a:off x="73595" y="6369578"/>
            <a:ext cx="12118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From P. L. Smith (2016). “Diffusion theory of decision making in continuous report’ Psychological review, 123, 425-451. Figure 2. Copyright American Psychological Association.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9FCDBA8-5659-4D7C-B453-71C1ADB1336F}"/>
                  </a:ext>
                </a:extLst>
              </p14:cNvPr>
              <p14:cNvContentPartPr/>
              <p14:nvPr/>
            </p14:nvContentPartPr>
            <p14:xfrm>
              <a:off x="6130750" y="1787245"/>
              <a:ext cx="360" cy="1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9FCDBA8-5659-4D7C-B453-71C1ADB133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21750" y="1778605"/>
                <a:ext cx="180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2611009-8B19-45CC-BF5B-CA3A4A5FEE54}"/>
                  </a:ext>
                </a:extLst>
              </p14:cNvPr>
              <p14:cNvContentPartPr/>
              <p14:nvPr/>
            </p14:nvContentPartPr>
            <p14:xfrm>
              <a:off x="5950884" y="1653647"/>
              <a:ext cx="522360" cy="146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2611009-8B19-45CC-BF5B-CA3A4A5FEE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42244" y="1645007"/>
                <a:ext cx="54000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F16327C-6D55-428C-9ECC-5A137B85BD3A}"/>
              </a:ext>
            </a:extLst>
          </p:cNvPr>
          <p:cNvGrpSpPr/>
          <p:nvPr/>
        </p:nvGrpSpPr>
        <p:grpSpPr>
          <a:xfrm>
            <a:off x="6183653" y="1609609"/>
            <a:ext cx="122040" cy="76320"/>
            <a:chOff x="6183653" y="1609609"/>
            <a:chExt cx="122040" cy="7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D78232A-B4C9-4646-9D0C-DA8DACDC87AA}"/>
                    </a:ext>
                  </a:extLst>
                </p14:cNvPr>
                <p14:cNvContentPartPr/>
                <p14:nvPr/>
              </p14:nvContentPartPr>
              <p14:xfrm>
                <a:off x="6183653" y="1609609"/>
                <a:ext cx="122040" cy="57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D78232A-B4C9-4646-9D0C-DA8DACDC87A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74653" y="1600609"/>
                  <a:ext cx="139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07DC3B0-B132-4CF4-9193-03BDF4779C2B}"/>
                    </a:ext>
                  </a:extLst>
                </p14:cNvPr>
                <p14:cNvContentPartPr/>
                <p14:nvPr/>
              </p14:nvContentPartPr>
              <p14:xfrm>
                <a:off x="6286253" y="1685569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07DC3B0-B132-4CF4-9193-03BDF4779C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77253" y="16769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E630867-ED00-4474-8B7E-86F4FA28770B}"/>
                  </a:ext>
                </a:extLst>
              </p:cNvPr>
              <p:cNvSpPr txBox="1"/>
              <p:nvPr/>
            </p:nvSpPr>
            <p:spPr>
              <a:xfrm>
                <a:off x="5996558" y="2574632"/>
                <a:ext cx="657835" cy="461665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AU" sz="2400" i="1" smtClean="0">
                              <a:solidFill>
                                <a:srgbClr val="19191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400">
                              <a:solidFill>
                                <a:srgbClr val="191919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</m:d>
                    </m:oMath>
                  </m:oMathPara>
                </a14:m>
                <a:endParaRPr lang="en-AU" sz="3200" dirty="0">
                  <a:solidFill>
                    <a:srgbClr val="191919"/>
                  </a:solidFill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E630867-ED00-4474-8B7E-86F4FA287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558" y="2574632"/>
                <a:ext cx="657835" cy="461665"/>
              </a:xfrm>
              <a:prstGeom prst="rect">
                <a:avLst/>
              </a:prstGeom>
              <a:blipFill>
                <a:blip r:embed="rId1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574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96296E-6 L -4.58333E-6 -2.96296E-6 C 0.00027 0.00417 0.00079 0.00857 0.00092 0.01297 C 0.00222 0.04699 -0.00299 0.03866 0.00326 0.04699 L 0.00443 0.05047 " pathEditMode="relative" rAng="0" ptsTypes="AAAAA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43 0.05046 L 0.00443 0.0507 C 0.00651 0.04884 0.00886 0.04722 0.01133 0.04583 C 0.0125 0.04537 0.01381 0.04537 0.01485 0.04514 C 0.01719 0.04491 0.01928 0.04491 0.02149 0.04445 C 0.03711 0.0456 0.02982 0.0412 0.0323 0.04745 C 0.03243 0.04769 0.03282 0.04769 0.03321 0.04815 " pathEditMode="relative" rAng="0" ptsTypes="AAAAAAA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43 0.04352 L 0.03243 0.04375 C 0.03503 0.04514 0.0375 0.04792 0.04024 0.04861 C 0.04128 0.04884 0.0431 0.04792 0.0431 0.04607 C 0.0431 0.0419 0.03959 0.04051 0.03803 0.03958 C 0.03763 0.04097 0.03659 0.0419 0.03659 0.04352 C 0.03659 0.05023 0.04063 0.04977 0.0431 0.05116 C 0.04401 0.04977 0.04519 0.04884 0.04597 0.04722 C 0.04636 0.04653 0.04727 0.03866 0.0474 0.03843 C 0.04688 0.03611 0.04662 0.03403 0.04597 0.03195 C 0.04349 0.02523 0.04154 0.03102 0.04454 0.01806 C 0.0448 0.01667 0.04597 0.01644 0.04662 0.01551 C 0.04714 0.01713 0.0474 0.01898 0.04805 0.0206 C 0.04961 0.02454 0.05144 0.0257 0.05378 0.02824 C 0.05456 0.02685 0.05573 0.02616 0.05586 0.02431 C 0.05678 0.01412 0.05638 0.01158 0.05313 0.00648 C 0.05235 0.00556 0.0517 0.00486 0.05092 0.00394 C 0.05183 0.00232 0.05248 -0.00023 0.05378 -0.00092 C 0.06107 -0.00625 0.06055 -0.00347 0.06667 -0.00092 C 0.0681 -0.00046 0.06954 -0.00023 0.07097 0.00023 C 0.08151 0.00394 0.06342 -0.00162 0.07813 0.00278 C 0.07787 0.00023 0.07826 -0.00278 0.07735 -0.00486 C 0.07644 -0.00717 0.07435 -0.00694 0.07305 -0.00856 C 0.07214 -0.00995 0.07162 -0.01204 0.07097 -0.01366 C 0.07071 -0.01574 0.0698 -0.01805 0.07019 -0.02014 C 0.07331 -0.03403 0.07409 -0.03426 0.07878 -0.04051 C 0.07943 -0.04398 0.08138 -0.05023 0.07943 -0.0544 C 0.07891 -0.05579 0.07761 -0.05532 0.0767 -0.05555 C 0.07592 -0.05648 0.07526 -0.05741 0.07448 -0.0581 C 0.0681 -0.06458 0.07474 -0.05717 0.06954 -0.06319 C 0.06875 -0.06505 0.06836 -0.06713 0.06732 -0.06829 C 0.06654 -0.06944 0.06511 -0.06829 0.06446 -0.06967 C 0.05964 -0.07986 0.07019 -0.0743 0.05873 -0.07731 C 0.07305 -0.08333 0.0724 -0.09236 0.07448 -0.07986 C 0.075 -0.07685 0.07553 -0.07384 0.07592 -0.07083 C 0.07631 -0.06805 0.07644 -0.06505 0.0767 -0.06204 C 0.07553 -0.05092 0.07396 -0.04514 0.0767 -0.03403 C 0.07709 -0.03217 0.07852 -0.03148 0.07943 -0.03032 C 0.08047 -0.02731 0.08151 -0.0243 0.0823 -0.0213 C 0.08269 -0.02014 0.08256 -0.01852 0.08308 -0.01759 C 0.08438 -0.01481 0.08698 -0.01273 0.08881 -0.01111 C 0.103 -0.01967 0.09714 -0.02014 0.10586 -0.01759 C 0.10808 -0.01366 0.10834 -0.01412 0.10951 -0.00856 C 0.1099 -0.00694 0.10977 -0.00509 0.11016 -0.00347 C 0.11146 0.00046 0.11459 0.00208 0.11667 0.00394 C 0.11849 0.0037 0.12084 0.00486 0.1224 0.00278 C 0.12409 0.00046 0.12422 -0.00417 0.12526 -0.00741 C 0.12566 -0.0088 0.12618 -0.00995 0.12657 -0.01111 C 0.12735 -0.01551 0.12761 -0.0206 0.12943 -0.02384 C 0.13243 -0.02893 0.14024 -0.03842 0.14232 -0.04167 C 0.14349 -0.04352 0.14428 -0.04583 0.14519 -0.04815 C 0.14571 -0.05278 0.14649 -0.05717 0.14662 -0.06204 C 0.14675 -0.06574 0.14519 -0.07153 0.14454 -0.07477 C 0.14428 -0.08264 0.14388 -0.10972 0.14232 -0.11921 C 0.14206 -0.1206 0.14089 -0.12083 0.14024 -0.12176 C 0.13946 -0.12384 0.13881 -0.12592 0.13803 -0.12801 C 0.13711 -0.13055 0.13555 -0.13264 0.13516 -0.13565 C 0.13477 -0.13935 0.13568 -0.14329 0.13594 -0.14699 C 0.1362 -0.14421 0.13659 -0.1412 0.13659 -0.13819 C 0.13698 -0.12546 0.13633 -0.11273 0.13737 -0.1 C 0.13763 -0.09699 0.13907 -0.09467 0.14024 -0.09259 C 0.14727 -0.07824 0.14545 -0.07824 0.15378 -0.07731 C 0.15899 -0.07662 0.1642 -0.07639 0.16954 -0.07592 C 0.17019 -0.07639 0.1711 -0.07639 0.17162 -0.07731 C 0.17396 -0.08055 0.1737 -0.08495 0.1737 -0.08102 " pathEditMode="relative" rAng="0" ptsTypes="AAAAAAAAAAAAAAAAAAAAAAAAAAAAAAAAAAAAAAAAAAAAAAAAAAAAAAAAAAAAAAAAA">
                                      <p:cBhvr>
                                        <p:cTn id="2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57" y="-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2" animBg="1"/>
      <p:bldP spid="20" grpId="3" animBg="1"/>
      <p:bldP spid="20" grpId="4" animBg="1"/>
      <p:bldP spid="34" grpId="0"/>
      <p:bldP spid="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E63E7-69F5-49BA-BF42-51EC58646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87000" cy="4667250"/>
          </a:xfrm>
        </p:spPr>
        <p:txBody>
          <a:bodyPr/>
          <a:lstStyle/>
          <a:p>
            <a:r>
              <a:rPr lang="en-US" dirty="0"/>
              <a:t>Information about the conditions in which a memory was formed.</a:t>
            </a:r>
          </a:p>
          <a:p>
            <a:r>
              <a:rPr lang="en-US" dirty="0"/>
              <a:t>Is source retrieval</a:t>
            </a:r>
            <a:endParaRPr lang="en-US" dirty="0">
              <a:solidFill>
                <a:schemeClr val="accent3"/>
              </a:solidFill>
            </a:endParaRPr>
          </a:p>
          <a:p>
            <a:endParaRPr lang="en-US" dirty="0"/>
          </a:p>
        </p:txBody>
      </p:sp>
      <p:pic>
        <p:nvPicPr>
          <p:cNvPr id="3074" name="Picture 2" descr="Finding News Articles - Fake News and Finding Reliable Sources - Research  Guides at Florida State University College of Law Research Center">
            <a:extLst>
              <a:ext uri="{FF2B5EF4-FFF2-40B4-BE49-F238E27FC236}">
                <a16:creationId xmlns:a16="http://schemas.microsoft.com/office/drawing/2014/main" id="{5A826FF6-BDC7-9B94-9282-9A6BA82E7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14" y="2855734"/>
            <a:ext cx="4537438" cy="355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YouTube says it will start removing misinformation about abortion">
            <a:extLst>
              <a:ext uri="{FF2B5EF4-FFF2-40B4-BE49-F238E27FC236}">
                <a16:creationId xmlns:a16="http://schemas.microsoft.com/office/drawing/2014/main" id="{5270B9A8-28B3-5785-8F33-B8C86A4B9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322" y="4051520"/>
            <a:ext cx="4537438" cy="255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eenagers turning to Instagram, TikTok and YouTube for news instead of  traditional channels | UK News | Sky News">
            <a:extLst>
              <a:ext uri="{FF2B5EF4-FFF2-40B4-BE49-F238E27FC236}">
                <a16:creationId xmlns:a16="http://schemas.microsoft.com/office/drawing/2014/main" id="{EA069A5F-00EF-5BD0-62BE-17B4BE705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109573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BC272F-B41E-E0DF-32E0-180171B9E784}"/>
              </a:ext>
            </a:extLst>
          </p:cNvPr>
          <p:cNvSpPr txBox="1"/>
          <p:nvPr/>
        </p:nvSpPr>
        <p:spPr>
          <a:xfrm>
            <a:off x="1066800" y="2674191"/>
            <a:ext cx="2520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Thresholded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644929-D6F1-D91A-6A37-30F0823DD48B}"/>
              </a:ext>
            </a:extLst>
          </p:cNvPr>
          <p:cNvSpPr txBox="1"/>
          <p:nvPr/>
        </p:nvSpPr>
        <p:spPr>
          <a:xfrm>
            <a:off x="3580186" y="2674190"/>
            <a:ext cx="3044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or </a:t>
            </a:r>
            <a:r>
              <a:rPr lang="en-US" sz="3600" dirty="0">
                <a:solidFill>
                  <a:srgbClr val="00B0F0"/>
                </a:solidFill>
              </a:rPr>
              <a:t>Continuous?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055FDD-90C3-EA38-1648-0437744DF364}"/>
              </a:ext>
            </a:extLst>
          </p:cNvPr>
          <p:cNvSpPr txBox="1">
            <a:spLocks/>
          </p:cNvSpPr>
          <p:nvPr/>
        </p:nvSpPr>
        <p:spPr>
          <a:xfrm>
            <a:off x="-1983377" y="757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Source Memory </a:t>
            </a:r>
          </a:p>
        </p:txBody>
      </p:sp>
    </p:spTree>
    <p:extLst>
      <p:ext uri="{BB962C8B-B14F-4D97-AF65-F5344CB8AC3E}">
        <p14:creationId xmlns:p14="http://schemas.microsoft.com/office/powerpoint/2010/main" val="1358343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BD374-6CA5-1A5F-75AE-42C1C140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Circular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00111-95E9-00C9-6B42-37AC112E4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463EDF-14F2-B828-412A-518FE0DDE70C}"/>
              </a:ext>
            </a:extLst>
          </p:cNvPr>
          <p:cNvSpPr/>
          <p:nvPr/>
        </p:nvSpPr>
        <p:spPr>
          <a:xfrm>
            <a:off x="0" y="1600200"/>
            <a:ext cx="12192000" cy="472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6490DE-15F2-5B8B-6C0A-18EA256B0302}"/>
              </a:ext>
            </a:extLst>
          </p:cNvPr>
          <p:cNvSpPr txBox="1"/>
          <p:nvPr/>
        </p:nvSpPr>
        <p:spPr>
          <a:xfrm>
            <a:off x="838200" y="1903924"/>
            <a:ext cx="2654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2F6CB5"/>
                </a:solidFill>
              </a:rPr>
              <a:t>Variable Drift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E09782-214F-C18F-9EB2-6D33B65FCED6}"/>
              </a:ext>
            </a:extLst>
          </p:cNvPr>
          <p:cNvSpPr/>
          <p:nvPr/>
        </p:nvSpPr>
        <p:spPr>
          <a:xfrm>
            <a:off x="1523271" y="3114963"/>
            <a:ext cx="2743928" cy="2682303"/>
          </a:xfrm>
          <a:prstGeom prst="ellipse">
            <a:avLst/>
          </a:prstGeom>
          <a:noFill/>
          <a:ln w="76200"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B6B8E7-C0A4-394D-242C-18B7140AF1E0}"/>
              </a:ext>
            </a:extLst>
          </p:cNvPr>
          <p:cNvSpPr/>
          <p:nvPr/>
        </p:nvSpPr>
        <p:spPr bwMode="auto">
          <a:xfrm>
            <a:off x="2823227" y="4384113"/>
            <a:ext cx="144016" cy="144002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E42055-1684-7F65-6359-FA2D7915A599}"/>
              </a:ext>
            </a:extLst>
          </p:cNvPr>
          <p:cNvSpPr/>
          <p:nvPr/>
        </p:nvSpPr>
        <p:spPr>
          <a:xfrm>
            <a:off x="7924803" y="3114963"/>
            <a:ext cx="2743928" cy="2682303"/>
          </a:xfrm>
          <a:prstGeom prst="ellipse">
            <a:avLst/>
          </a:prstGeom>
          <a:noFill/>
          <a:ln w="76200"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65C456-243D-4321-9747-61FA851A3EAB}"/>
              </a:ext>
            </a:extLst>
          </p:cNvPr>
          <p:cNvSpPr/>
          <p:nvPr/>
        </p:nvSpPr>
        <p:spPr bwMode="auto">
          <a:xfrm>
            <a:off x="9224759" y="4384113"/>
            <a:ext cx="144016" cy="144002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DE0A35-FE6E-4D66-5D65-A5B6B609E9A2}"/>
              </a:ext>
            </a:extLst>
          </p:cNvPr>
          <p:cNvSpPr txBox="1"/>
          <p:nvPr/>
        </p:nvSpPr>
        <p:spPr>
          <a:xfrm>
            <a:off x="1713597" y="4020283"/>
            <a:ext cx="2363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Higher precision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Faster response 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3F1AC2-4960-B715-0B15-ABE90A2BE5A5}"/>
              </a:ext>
            </a:extLst>
          </p:cNvPr>
          <p:cNvSpPr txBox="1"/>
          <p:nvPr/>
        </p:nvSpPr>
        <p:spPr>
          <a:xfrm>
            <a:off x="8077649" y="4020283"/>
            <a:ext cx="2438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Lower precision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Slower response 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DC4910-F735-02A1-2BD2-7F81C2BD920A}"/>
              </a:ext>
            </a:extLst>
          </p:cNvPr>
          <p:cNvSpPr txBox="1"/>
          <p:nvPr/>
        </p:nvSpPr>
        <p:spPr>
          <a:xfrm>
            <a:off x="4099652" y="2088176"/>
            <a:ext cx="3992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On Average: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4BB130-62C0-8647-0C0B-B863DB9281F6}"/>
              </a:ext>
            </a:extLst>
          </p:cNvPr>
          <p:cNvSpPr txBox="1"/>
          <p:nvPr/>
        </p:nvSpPr>
        <p:spPr>
          <a:xfrm>
            <a:off x="1801025" y="5690533"/>
            <a:ext cx="21884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High Drift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45A7A6-8566-954F-E426-DFAB6A503EE9}"/>
              </a:ext>
            </a:extLst>
          </p:cNvPr>
          <p:cNvSpPr txBox="1"/>
          <p:nvPr/>
        </p:nvSpPr>
        <p:spPr>
          <a:xfrm>
            <a:off x="8352490" y="5690533"/>
            <a:ext cx="2093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Low Drift</a:t>
            </a:r>
          </a:p>
        </p:txBody>
      </p:sp>
    </p:spTree>
    <p:extLst>
      <p:ext uri="{BB962C8B-B14F-4D97-AF65-F5344CB8AC3E}">
        <p14:creationId xmlns:p14="http://schemas.microsoft.com/office/powerpoint/2010/main" val="285696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46 L 0.00052 0.00046 C 0.00326 0.00092 0.00612 0.00092 0.00872 0.00185 C 0.00964 0.00231 0.01016 0.00393 0.01107 0.00463 C 0.01224 0.00532 0.01354 0.00555 0.01484 0.00602 C 0.01562 0.00555 0.01693 0.00602 0.01706 0.00463 C 0.0181 -0.00417 0.01693 -0.00625 0.01484 -0.01158 C 0.01758 -0.01296 0.02031 -0.01597 0.02318 -0.01574 C 0.02448 -0.01551 0.02487 -0.01227 0.02539 -0.01019 C 0.03034 0.00717 0.02214 -0.01551 0.02773 -0.00093 C 0.02799 0.00092 0.02747 0.00463 0.02852 0.00463 C 0.03034 0.00463 0.03281 0.00231 0.03294 -0.00093 C 0.03346 -0.00695 0.03203 -0.01343 0.02995 -0.01829 C 0.02826 -0.02246 0.0224 -0.02639 0.0224 -0.02639 C 0.02461 -0.03704 0.02682 -0.05301 0.03229 -0.06134 C 0.03281 -0.06227 0.03281 -0.0588 0.03294 -0.05741 C 0.03516 -0.04329 0.03333 -0.05046 0.03607 -0.04121 C 0.03659 -0.03588 0.03516 -0.02847 0.0375 -0.025 C 0.04674 -0.01204 0.04687 -0.02847 0.0474 -0.03449 C 0.04896 -0.02963 0.05013 -0.02431 0.05195 -0.01968 C 0.05326 -0.01621 0.05508 -0.01343 0.05651 -0.01019 C 0.05703 -0.00903 0.05742 -0.00764 0.05794 -0.00625 C 0.05768 -0.01296 0.05768 -0.01968 0.05729 -0.02639 C 0.05716 -0.02778 0.05664 -0.02917 0.05651 -0.03033 C 0.05625 -0.03218 0.05599 -0.03403 0.05573 -0.03588 C 0.05599 -0.03889 0.05612 -0.04213 0.05651 -0.04514 C 0.05664 -0.04653 0.05651 -0.04977 0.05729 -0.04931 C 0.05833 -0.04861 0.05781 -0.04514 0.05872 -0.04398 C 0.06055 -0.04167 0.06276 -0.04121 0.06484 -0.03982 C 0.0638 -0.04699 0.06354 -0.05463 0.06172 -0.06134 C 0.06094 -0.06482 0.05638 -0.06597 0.05729 -0.06945 C 0.05807 -0.07315 0.06172 -0.07037 0.06406 -0.07083 C 0.06576 -0.06945 0.06758 -0.06829 0.0694 -0.06667 C 0.07018 -0.06597 0.07122 -0.06551 0.07161 -0.06412 C 0.07253 -0.06065 0.07214 -0.05671 0.07318 -0.05324 L 0.07461 -0.04792 C 0.07487 -0.0463 0.07578 -0.03796 0.07695 -0.03727 C 0.07812 -0.03634 0.07943 -0.03796 0.08073 -0.03843 C 0.08047 -0.04607 0.08112 -0.05417 0.07995 -0.06134 C 0.07956 -0.06389 0.07708 -0.0632 0.07617 -0.06551 C 0.07292 -0.07338 0.07174 -0.08403 0.06784 -0.09097 C 0.06081 -0.10347 0.06849 -0.08889 0.0625 -0.10301 C 0.06185 -0.10463 0.06094 -0.10579 0.06029 -0.10718 C 0.05937 -0.1088 0.05872 -0.11065 0.05794 -0.1125 C 0.0582 -0.11389 0.05794 -0.11644 0.05872 -0.11644 C 0.06016 -0.11644 0.06133 -0.11389 0.0625 -0.1125 C 0.06406 -0.11088 0.06536 -0.10857 0.06706 -0.10718 C 0.06927 -0.10533 0.07383 -0.10301 0.07383 -0.10301 C 0.07487 -0.09931 0.0763 -0.09028 0.08073 -0.09908 C 0.08203 -0.10185 0.08008 -0.10718 0.08151 -0.10972 C 0.08294 -0.11227 0.08555 -0.11065 0.0875 -0.11111 L 0.08984 -0.10579 " pathEditMode="relative" ptsTypes="AAAAAAAAAAAAAAAAAAAAAAAAAAAAAAAAAAAAAAAAAAAAAAAAAAAA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2 0.00347 L 0.00182 0.00347 C 0.00365 0.00555 0.00495 0.00949 0.00716 0.01018 C 0.00885 0.01065 0.01016 0.00717 0.01172 0.00602 C 0.01315 0.00509 0.01471 0.00417 0.01628 0.00347 C 0.01706 0.00509 0.0181 0.00671 0.01849 0.00879 C 0.01914 0.0118 0.01992 0.01528 0.01927 0.01829 C 0.01888 0.01991 0.01732 0.01921 0.01628 0.01944 C 0.01445 0.02014 0.01276 0.02037 0.01094 0.02083 C 0.01068 0.02222 0.01016 0.02361 0.01016 0.025 C 0.01068 0.0331 0.0112 0.03472 0.01471 0.03842 C 0.01536 0.03912 0.01628 0.03935 0.01706 0.03981 C 0.01771 0.03796 0.01862 0.03634 0.01927 0.03426 C 0.01966 0.0331 0.0194 0.03125 0.02005 0.03032 C 0.02083 0.02917 0.02201 0.0294 0.02305 0.02893 C 0.02357 0.03079 0.02448 0.03241 0.02461 0.03426 C 0.02474 0.03796 0.02422 0.04167 0.02383 0.04514 C 0.0237 0.04653 0.0237 0.04838 0.02305 0.04907 C 0.02174 0.05092 0.02005 0.05092 0.01849 0.05185 C 0.01497 0.05393 0.01706 0.05301 0.0125 0.05463 C 0.01146 0.0537 0.01055 0.05139 0.00938 0.05185 C 0.0082 0.05254 0.00716 0.05509 0.00716 0.05717 C 0.00716 0.05879 0.00872 0.0581 0.00938 0.05856 C 0.0099 0.05995 0.01016 0.0618 0.01094 0.06273 C 0.01536 0.06713 0.0263 0.05926 0.0276 0.05856 C 0.02826 0.05509 0.02878 0.05301 0.02917 0.04907 C 0.02943 0.04606 0.02891 0.04236 0.02982 0.03981 C 0.03047 0.03819 0.0319 0.03889 0.03294 0.03842 L 0.03971 0.0412 C 0.04102 0.04167 0.04219 0.04259 0.04349 0.04236 C 0.04531 0.04213 0.04701 0.04074 0.04883 0.03981 C 0.04701 0.01852 0.05065 0.02361 0.04271 0.02083 C 0.04167 0.0206 0.04076 0.01991 0.03971 0.01944 C 0.03997 0.01551 0.03854 0.00972 0.04049 0.00741 C 0.04557 0.00139 0.04609 0.01273 0.04805 0.01551 C 0.0487 0.01643 0.04961 0.01643 0.05039 0.0169 C 0.05104 0.01782 0.05169 0.01944 0.0526 0.01944 C 0.05547 0.01944 0.05534 0.01273 0.0556 0.01018 C 0.05534 0.00741 0.05547 0.00463 0.05482 0.00208 C 0.05404 -0.00139 0.0513 -0.00324 0.04961 -0.00463 C 0.04909 -0.00602 0.04844 -0.00741 0.04805 -0.0088 C 0.04727 -0.01134 0.04674 -0.01435 0.04583 -0.0169 C 0.04492 -0.01898 0.04167 -0.02384 0.04049 -0.025 C 0.03984 -0.0257 0.03893 -0.02593 0.03815 -0.02616 C 0.03776 -0.02083 0.03724 -0.01551 0.03672 -0.01019 C 0.03659 -0.0088 0.03659 -0.00533 0.03594 -0.00602 C 0.03411 -0.00764 0.03333 -0.01134 0.03216 -0.01412 C 0.03125 -0.01621 0.0306 -0.01852 0.02982 -0.02083 C 0.0293 -0.02269 0.02904 -0.02454 0.02839 -0.02616 C 0.02773 -0.02778 0.02682 -0.02894 0.02604 -0.03033 C 0.02682 -0.0331 0.02721 -0.03611 0.02839 -0.03843 C 0.03021 -0.04213 0.03958 -0.04375 0.03971 -0.04375 C 0.03945 -0.04746 0.04076 -0.05255 0.03893 -0.05463 C 0.03568 -0.0581 0.03138 -0.05625 0.0276 -0.05718 C 0.02604 -0.05764 0.02461 -0.0581 0.02305 -0.05857 C 0.02148 -0.06134 0.01875 -0.06296 0.01849 -0.06667 C 0.01836 -0.06921 0.02096 -0.06945 0.02227 -0.07083 C 0.02799 -0.07639 0.02279 -0.06968 0.02982 -0.08009 C 0.02917 -0.08102 0.02839 -0.08218 0.0276 -0.08287 C 0.02448 -0.08519 0.02357 -0.0838 0.02005 -0.08287 C 0.01953 -0.08009 0.01953 -0.07685 0.01849 -0.07477 C 0.01745 -0.07246 0.01536 -0.07246 0.01393 -0.07083 C 0.01302 -0.06968 0.0125 -0.06783 0.01172 -0.06667 C 0.01055 -0.06505 0.00911 -0.06412 0.00794 -0.06273 C 0.00195 -0.05556 0.00781 -0.06111 0.00182 -0.05579 C -0.01055 -0.05926 -0.00599 -0.05324 -0.00951 -0.06389 C -0.01003 -0.06528 -0.01055 -0.06667 -0.01107 -0.06806 C 0.00078 -0.07222 -0.01471 -0.06528 -0.00495 -0.07477 C -0.00365 -0.07616 -0.00195 -0.0757 -0.00039 -0.07616 C 0.00052 -0.07963 0.00404 -0.08912 -0.00039 -0.09236 C -0.00312 -0.09421 -0.00599 -0.08958 -0.00872 -0.0882 C -0.00898 -0.08681 -0.00937 -0.08565 -0.00951 -0.08426 C -0.01029 -0.07801 -0.01016 -0.07107 -0.01185 -0.06528 C -0.01237 -0.0632 -0.01432 -0.06343 -0.01562 -0.06273 C -0.0194 -0.0632 -0.0237 -0.06042 -0.02695 -0.06389 C -0.02865 -0.06597 -0.02773 -0.07246 -0.02617 -0.07477 C -0.02422 -0.07755 -0.02109 -0.0757 -0.01862 -0.07616 C -0.01966 -0.07755 -0.02044 -0.07917 -0.02161 -0.08009 C -0.03242 -0.08982 -0.02174 -0.07755 -0.02839 -0.08565 C -0.02773 -0.08681 -0.02708 -0.08866 -0.02617 -0.08958 C -0.02383 -0.09213 -0.02096 -0.09352 -0.01862 -0.0963 L -0.01628 -0.09908 C -0.01406 -0.09861 -0.01172 -0.09861 -0.00951 -0.09769 C -0.00859 -0.09722 -0.00807 -0.0956 -0.00729 -0.09491 C -0.00625 -0.09421 -0.00521 -0.09398 -0.00417 -0.09352 C -0.0013 -0.10139 -0.00378 -0.09398 -0.00195 -0.10162 C -0.00143 -0.10347 -0.00143 -0.10602 -0.00039 -0.10718 C 0.0013 -0.10903 0.00365 -0.1088 0.0056 -0.10972 C 0.00742 -0.1088 0.00924 -0.1081 0.01094 -0.10718 C 0.01966 -0.10139 0.00846 -0.10695 0.01706 -0.10301 C 0.01745 -0.10046 0.01732 -0.09676 0.01849 -0.09491 C 0.02044 -0.0919 0.02565 -0.09445 0.0276 -0.09491 C 0.02734 -0.09861 0.0276 -0.10232 0.02682 -0.10579 C 0.02656 -0.10718 0.02539 -0.10764 0.02461 -0.10833 C 0.02083 -0.11273 0.02135 -0.11204 0.01771 -0.11528 C 0.01797 -0.11644 0.01784 -0.11852 0.01849 -0.11921 C 0.02005 -0.1206 0.02214 -0.11968 0.02383 -0.1206 C 0.02669 -0.12222 0.02943 -0.125 0.03216 -0.12732 C 0.0332 -0.12593 0.03424 -0.12477 0.03516 -0.12315 C 0.04284 -0.10972 0.03398 -0.12222 0.04128 -0.1125 C 0.04063 -0.10764 0.03672 -0.08287 0.0375 -0.07477 C 0.03763 -0.07338 0.03893 -0.07384 0.03971 -0.07338 C 0.04076 -0.07523 0.04323 -0.08056 0.04505 -0.08009 C 0.04674 -0.07986 0.04805 -0.07755 0.04961 -0.07616 C 0.04883 -0.06945 0.04922 -0.06181 0.04727 -0.05579 C 0.04648 -0.05347 0.04414 -0.05579 0.04271 -0.05463 C 0.04193 -0.05394 0.0418 -0.05185 0.04128 -0.05046 C 0.04167 -0.05023 0.04557 -0.0463 0.04648 -0.04653 C 0.04935 -0.04676 0.05208 -0.04838 0.05482 -0.04908 C 0.05677 -0.05926 0.05404 -0.04722 0.05794 -0.05579 C 0.05846 -0.05695 0.05846 -0.05857 0.05872 -0.05996 C 0.0582 -0.06389 0.0582 -0.06829 0.05716 -0.07199 C 0.05664 -0.07408 0.05495 -0.07454 0.05417 -0.07616 C 0.05313 -0.07778 0.05117 -0.08333 0.05039 -0.08565 C 0.05013 -0.08773 0.04961 -0.09005 0.04961 -0.09236 C 0.04961 -0.09375 0.04948 -0.09607 0.05039 -0.0963 C 0.0526 -0.09722 0.05482 -0.09537 0.05716 -0.09491 C 0.0582 -0.09352 0.05951 -0.09283 0.06016 -0.09097 C 0.06081 -0.08935 0.06029 -0.08704 0.06094 -0.08565 C 0.06185 -0.08357 0.06341 -0.08287 0.06471 -0.08148 C 0.06419 -0.07246 0.06419 -0.06343 0.06315 -0.05463 C 0.06289 -0.05232 0.06107 -0.05139 0.06094 -0.04908 C 0.05977 -0.03056 0.05951 -0.03287 0.06393 -0.025 C 0.06549 -0.02546 0.06732 -0.02454 0.06849 -0.02616 C 0.06953 -0.02778 0.06953 -0.03079 0.07005 -0.0331 C 0.07174 -0.04005 0.07161 -0.03704 0.07305 -0.04514 C 0.07344 -0.04699 0.07357 -0.04861 0.07383 -0.05046 C 0.07409 -0.05996 0.07174 -0.07083 0.07461 -0.07871 C 0.07604 -0.0831 0.08047 -0.07338 0.08294 -0.07616 C 0.08438 -0.07778 0.07904 -0.08935 0.07839 -0.09097 C 0.07786 -0.09398 0.07773 -0.09746 0.07682 -0.10046 C 0.07435 -0.10764 0.06563 -0.10556 0.06315 -0.10579 C 0.0625 -0.10671 0.06146 -0.10718 0.06094 -0.10833 C 0.06016 -0.10996 0.05924 -0.11181 0.05938 -0.11389 C 0.06055 -0.12338 0.0625 -0.12153 0.06628 -0.12315 C 0.06706 -0.12361 0.06771 -0.12408 0.06849 -0.12454 C 0.06823 -0.12917 0.06927 -0.13449 0.06771 -0.13796 C 0.06667 -0.14074 0.06419 -0.13889 0.0625 -0.13935 C 0.0612 -0.13982 0.0599 -0.14028 0.05872 -0.14074 C 0.05729 -0.14746 0.0543 -0.15509 0.05794 -0.16227 C 0.05872 -0.16412 0.06042 -0.16227 0.06172 -0.16227 " pathEditMode="relative" ptsTypes="AAAAAAAAAAAAAAAAAAAAAAAAAAAAAAAAAAAAAAAAAAAAAAAAAAAAAAAAAAAAAAAAAAAAAAAAAAAAAAAAAAAAAAAAAAAAAAAAAAAAAAAAAAAAAAAAAAAAAAAAAAAAAAAAAAAAAAAAAAAAA">
                                      <p:cBhvr>
                                        <p:cTn id="18" dur="3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6" grpId="0"/>
      <p:bldP spid="18" grpId="0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7190EC-7A69-433D-84A8-248D260E536D}"/>
              </a:ext>
            </a:extLst>
          </p:cNvPr>
          <p:cNvSpPr/>
          <p:nvPr/>
        </p:nvSpPr>
        <p:spPr>
          <a:xfrm>
            <a:off x="0" y="1600200"/>
            <a:ext cx="12192000" cy="472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75282-DF91-4D15-8BD7-73B4968A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Drift Rate Variability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483CE8-F3BA-495C-A8E4-B887C7D1C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0600" y="2057400"/>
            <a:ext cx="3981450" cy="36957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8E9A45-F908-4927-B42C-76D596527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2505652"/>
            <a:ext cx="4940858" cy="29134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E5B4F6-CC22-44ED-8751-E6F522DE62A5}"/>
              </a:ext>
            </a:extLst>
          </p:cNvPr>
          <p:cNvSpPr/>
          <p:nvPr/>
        </p:nvSpPr>
        <p:spPr>
          <a:xfrm>
            <a:off x="2209800" y="2667000"/>
            <a:ext cx="220980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1B4E41-C132-4697-A58D-FE8495A4A122}"/>
              </a:ext>
            </a:extLst>
          </p:cNvPr>
          <p:cNvCxnSpPr/>
          <p:nvPr/>
        </p:nvCxnSpPr>
        <p:spPr>
          <a:xfrm flipH="1">
            <a:off x="3505200" y="2448502"/>
            <a:ext cx="1905000" cy="599498"/>
          </a:xfrm>
          <a:prstGeom prst="straightConnector1">
            <a:avLst/>
          </a:prstGeom>
          <a:ln w="57150">
            <a:solidFill>
              <a:srgbClr val="2727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4162DA-B3F9-452F-BF97-2DCAE891A0FD}"/>
              </a:ext>
            </a:extLst>
          </p:cNvPr>
          <p:cNvSpPr txBox="1"/>
          <p:nvPr/>
        </p:nvSpPr>
        <p:spPr>
          <a:xfrm>
            <a:off x="5371211" y="2075815"/>
            <a:ext cx="3255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3B3838"/>
                </a:solidFill>
              </a:rPr>
              <a:t>High Drift (fast RT)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65A41B-E58B-4F5A-871B-D9EC2BA08221}"/>
              </a:ext>
            </a:extLst>
          </p:cNvPr>
          <p:cNvCxnSpPr/>
          <p:nvPr/>
        </p:nvCxnSpPr>
        <p:spPr>
          <a:xfrm flipH="1">
            <a:off x="3429000" y="3830926"/>
            <a:ext cx="1905000" cy="599498"/>
          </a:xfrm>
          <a:prstGeom prst="straightConnector1">
            <a:avLst/>
          </a:prstGeom>
          <a:ln w="57150">
            <a:solidFill>
              <a:srgbClr val="2727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C20E8DD-6976-474E-A8B5-487E50820734}"/>
              </a:ext>
            </a:extLst>
          </p:cNvPr>
          <p:cNvSpPr txBox="1"/>
          <p:nvPr/>
        </p:nvSpPr>
        <p:spPr>
          <a:xfrm>
            <a:off x="5371211" y="3538538"/>
            <a:ext cx="3330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3B3838"/>
                </a:solidFill>
              </a:rPr>
              <a:t>Low Drift (slow RT)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6FF8B0-78E3-4804-80B0-966D23860C01}"/>
              </a:ext>
            </a:extLst>
          </p:cNvPr>
          <p:cNvCxnSpPr/>
          <p:nvPr/>
        </p:nvCxnSpPr>
        <p:spPr>
          <a:xfrm flipH="1">
            <a:off x="3486150" y="3231627"/>
            <a:ext cx="1905000" cy="599498"/>
          </a:xfrm>
          <a:prstGeom prst="straightConnector1">
            <a:avLst/>
          </a:prstGeom>
          <a:ln w="57150">
            <a:solidFill>
              <a:srgbClr val="2F6C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E747C40-50DC-4AD8-BA45-D30B8FE04E08}"/>
              </a:ext>
            </a:extLst>
          </p:cNvPr>
          <p:cNvSpPr txBox="1"/>
          <p:nvPr/>
        </p:nvSpPr>
        <p:spPr>
          <a:xfrm>
            <a:off x="5371211" y="2854327"/>
            <a:ext cx="1363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2F6CB5"/>
                </a:solidFill>
              </a:rPr>
              <a:t>Overall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3317CF-32BB-4AFD-9C18-87E8A22C02F2}"/>
              </a:ext>
            </a:extLst>
          </p:cNvPr>
          <p:cNvSpPr txBox="1"/>
          <p:nvPr/>
        </p:nvSpPr>
        <p:spPr>
          <a:xfrm>
            <a:off x="1561528" y="5654753"/>
            <a:ext cx="2654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2F6CB5"/>
                </a:solidFill>
              </a:rPr>
              <a:t>Variable Drift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C34FA2-FFCC-4AC2-9B64-297683779739}"/>
              </a:ext>
            </a:extLst>
          </p:cNvPr>
          <p:cNvSpPr txBox="1"/>
          <p:nvPr/>
        </p:nvSpPr>
        <p:spPr>
          <a:xfrm>
            <a:off x="8303789" y="5587780"/>
            <a:ext cx="2049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BC0000"/>
                </a:solidFill>
              </a:rPr>
              <a:t>Threshold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96D5BFB-BC37-AEB7-6680-7EE96CD0464D}"/>
              </a:ext>
            </a:extLst>
          </p:cNvPr>
          <p:cNvSpPr/>
          <p:nvPr/>
        </p:nvSpPr>
        <p:spPr>
          <a:xfrm>
            <a:off x="4778952" y="4771378"/>
            <a:ext cx="374073" cy="320384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0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0" grpId="0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7190EC-7A69-433D-84A8-248D260E536D}"/>
              </a:ext>
            </a:extLst>
          </p:cNvPr>
          <p:cNvSpPr/>
          <p:nvPr/>
        </p:nvSpPr>
        <p:spPr>
          <a:xfrm>
            <a:off x="0" y="1600200"/>
            <a:ext cx="12192000" cy="472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A20C11A-995E-45FF-80EA-F5FFDB2410DB}"/>
              </a:ext>
            </a:extLst>
          </p:cNvPr>
          <p:cNvSpPr/>
          <p:nvPr/>
        </p:nvSpPr>
        <p:spPr>
          <a:xfrm>
            <a:off x="7010400" y="2925762"/>
            <a:ext cx="1851001" cy="1874837"/>
          </a:xfrm>
          <a:prstGeom prst="ellipse">
            <a:avLst/>
          </a:prstGeom>
          <a:solidFill>
            <a:schemeClr val="tx1"/>
          </a:solidFill>
          <a:ln w="57150"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75282-DF91-4D15-8BD7-73B4968A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 Comparison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3317CF-32BB-4AFD-9C18-87E8A22C02F2}"/>
              </a:ext>
            </a:extLst>
          </p:cNvPr>
          <p:cNvSpPr txBox="1"/>
          <p:nvPr/>
        </p:nvSpPr>
        <p:spPr>
          <a:xfrm>
            <a:off x="1561528" y="1855678"/>
            <a:ext cx="2654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00B0F0"/>
                </a:solidFill>
              </a:rPr>
              <a:t>Variable Drift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C34FA2-FFCC-4AC2-9B64-297683779739}"/>
              </a:ext>
            </a:extLst>
          </p:cNvPr>
          <p:cNvSpPr txBox="1"/>
          <p:nvPr/>
        </p:nvSpPr>
        <p:spPr>
          <a:xfrm>
            <a:off x="8229600" y="1855677"/>
            <a:ext cx="2049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FF0000"/>
                </a:solidFill>
              </a:rPr>
              <a:t>Threshold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04EEBC2-9363-48D1-8912-4B2BE4E87557}"/>
              </a:ext>
            </a:extLst>
          </p:cNvPr>
          <p:cNvSpPr/>
          <p:nvPr/>
        </p:nvSpPr>
        <p:spPr>
          <a:xfrm>
            <a:off x="9731399" y="2925763"/>
            <a:ext cx="1851001" cy="1874837"/>
          </a:xfrm>
          <a:prstGeom prst="ellipse">
            <a:avLst/>
          </a:prstGeom>
          <a:solidFill>
            <a:schemeClr val="tx1"/>
          </a:solidFill>
          <a:ln w="57150"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191919"/>
                </a:solidFill>
              </a:rPr>
              <a:t>?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6DF932-EE09-4B44-9C74-9DA0873EA672}"/>
              </a:ext>
            </a:extLst>
          </p:cNvPr>
          <p:cNvCxnSpPr>
            <a:cxnSpLocks/>
          </p:cNvCxnSpPr>
          <p:nvPr/>
        </p:nvCxnSpPr>
        <p:spPr>
          <a:xfrm flipH="1" flipV="1">
            <a:off x="7334571" y="3124200"/>
            <a:ext cx="514029" cy="667456"/>
          </a:xfrm>
          <a:prstGeom prst="straightConnector1">
            <a:avLst/>
          </a:prstGeom>
          <a:ln w="76200">
            <a:solidFill>
              <a:srgbClr val="19191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4290EC-BA37-43E5-AC7E-1A594CE2905C}"/>
              </a:ext>
            </a:extLst>
          </p:cNvPr>
          <p:cNvSpPr txBox="1"/>
          <p:nvPr/>
        </p:nvSpPr>
        <p:spPr>
          <a:xfrm>
            <a:off x="9034160" y="3429000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>
                <a:solidFill>
                  <a:srgbClr val="191919"/>
                </a:solidFill>
              </a:rPr>
              <a:t>+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C8635FA-82F3-43F0-B574-134119B87209}"/>
              </a:ext>
            </a:extLst>
          </p:cNvPr>
          <p:cNvSpPr/>
          <p:nvPr/>
        </p:nvSpPr>
        <p:spPr>
          <a:xfrm>
            <a:off x="2057400" y="2925763"/>
            <a:ext cx="1851001" cy="1874837"/>
          </a:xfrm>
          <a:prstGeom prst="ellipse">
            <a:avLst/>
          </a:prstGeom>
          <a:solidFill>
            <a:schemeClr val="tx1"/>
          </a:solidFill>
          <a:ln w="57150"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C6FD3F-3B88-4BAA-940B-CEC0887BEC3D}"/>
              </a:ext>
            </a:extLst>
          </p:cNvPr>
          <p:cNvCxnSpPr>
            <a:endCxn id="30" idx="1"/>
          </p:cNvCxnSpPr>
          <p:nvPr/>
        </p:nvCxnSpPr>
        <p:spPr>
          <a:xfrm flipH="1" flipV="1">
            <a:off x="2328473" y="3200327"/>
            <a:ext cx="654427" cy="762073"/>
          </a:xfrm>
          <a:prstGeom prst="straightConnector1">
            <a:avLst/>
          </a:prstGeom>
          <a:ln w="76200">
            <a:solidFill>
              <a:srgbClr val="4D4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48F56C-FCB9-430B-9D97-95ACFF631C8E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3352800"/>
            <a:ext cx="468299" cy="533399"/>
          </a:xfrm>
          <a:prstGeom prst="straightConnector1">
            <a:avLst/>
          </a:prstGeom>
          <a:ln w="76200">
            <a:solidFill>
              <a:schemeClr val="tx2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E97004-441D-4C83-8C13-F76CAA15E657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3505200"/>
            <a:ext cx="468299" cy="533399"/>
          </a:xfrm>
          <a:prstGeom prst="straightConnector1">
            <a:avLst/>
          </a:prstGeom>
          <a:ln w="76200">
            <a:solidFill>
              <a:schemeClr val="tx2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33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6" grpId="0" animBg="1"/>
      <p:bldP spid="11" grpId="0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CDE17B1-CD24-43DF-B9EE-CC432729ED3D}"/>
              </a:ext>
            </a:extLst>
          </p:cNvPr>
          <p:cNvSpPr/>
          <p:nvPr/>
        </p:nvSpPr>
        <p:spPr>
          <a:xfrm>
            <a:off x="0" y="0"/>
            <a:ext cx="12192000" cy="6877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0DF3797F-6FF6-441D-936C-35B0DF5E9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034" y="883359"/>
            <a:ext cx="17298234" cy="215956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818D15F-0F8D-42A6-B631-FA446FDE4015}"/>
              </a:ext>
            </a:extLst>
          </p:cNvPr>
          <p:cNvSpPr/>
          <p:nvPr/>
        </p:nvSpPr>
        <p:spPr>
          <a:xfrm>
            <a:off x="6376940" y="3230003"/>
            <a:ext cx="194895" cy="5460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AC6FC-75FD-419A-BDC1-AA2FFBAB451F}"/>
              </a:ext>
            </a:extLst>
          </p:cNvPr>
          <p:cNvSpPr/>
          <p:nvPr/>
        </p:nvSpPr>
        <p:spPr>
          <a:xfrm>
            <a:off x="230229" y="3230002"/>
            <a:ext cx="194895" cy="5460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207B5B-4067-4C2E-AC89-A801EF66D055}"/>
              </a:ext>
            </a:extLst>
          </p:cNvPr>
          <p:cNvSpPr/>
          <p:nvPr/>
        </p:nvSpPr>
        <p:spPr>
          <a:xfrm>
            <a:off x="6265538" y="3852397"/>
            <a:ext cx="287662" cy="474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4680CD-6A42-4E8D-ABD9-E929D55EF9C6}"/>
              </a:ext>
            </a:extLst>
          </p:cNvPr>
          <p:cNvSpPr/>
          <p:nvPr/>
        </p:nvSpPr>
        <p:spPr>
          <a:xfrm>
            <a:off x="8449173" y="6705598"/>
            <a:ext cx="1595005" cy="152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E89512-FAE8-4D17-A9E1-36ECD1425CAF}"/>
              </a:ext>
            </a:extLst>
          </p:cNvPr>
          <p:cNvSpPr txBox="1"/>
          <p:nvPr/>
        </p:nvSpPr>
        <p:spPr>
          <a:xfrm rot="16200000">
            <a:off x="-778335" y="3244334"/>
            <a:ext cx="195226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Probability Density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F00B9A-F957-40E9-A208-A7694EC6DFEF}"/>
              </a:ext>
            </a:extLst>
          </p:cNvPr>
          <p:cNvSpPr txBox="1"/>
          <p:nvPr/>
        </p:nvSpPr>
        <p:spPr>
          <a:xfrm>
            <a:off x="8449173" y="6581001"/>
            <a:ext cx="17628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Response Time (seconds)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616467-9E49-495B-A7DF-F29D4EC778D6}"/>
              </a:ext>
            </a:extLst>
          </p:cNvPr>
          <p:cNvSpPr/>
          <p:nvPr/>
        </p:nvSpPr>
        <p:spPr>
          <a:xfrm>
            <a:off x="0" y="5095517"/>
            <a:ext cx="6321240" cy="174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EFF704-5908-49AD-9B4E-43E0AE3ED8CE}"/>
              </a:ext>
            </a:extLst>
          </p:cNvPr>
          <p:cNvSpPr/>
          <p:nvPr/>
        </p:nvSpPr>
        <p:spPr>
          <a:xfrm>
            <a:off x="8365522" y="5105400"/>
            <a:ext cx="3749004" cy="1668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41195A-9CCB-4100-84C2-72E8A17D6C80}"/>
              </a:ext>
            </a:extLst>
          </p:cNvPr>
          <p:cNvSpPr/>
          <p:nvPr/>
        </p:nvSpPr>
        <p:spPr>
          <a:xfrm>
            <a:off x="6530839" y="6186537"/>
            <a:ext cx="1824155" cy="1063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  <a:solidFill>
                <a:srgbClr val="191919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0231D8-3633-4815-AC90-7025A9256AFF}"/>
              </a:ext>
            </a:extLst>
          </p:cNvPr>
          <p:cNvSpPr/>
          <p:nvPr/>
        </p:nvSpPr>
        <p:spPr>
          <a:xfrm>
            <a:off x="410590" y="6135914"/>
            <a:ext cx="2180210" cy="7220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16E4546-E890-4220-A4B9-69760964418B}"/>
              </a:ext>
            </a:extLst>
          </p:cNvPr>
          <p:cNvCxnSpPr>
            <a:cxnSpLocks/>
          </p:cNvCxnSpPr>
          <p:nvPr/>
        </p:nvCxnSpPr>
        <p:spPr>
          <a:xfrm>
            <a:off x="6172200" y="0"/>
            <a:ext cx="0" cy="6877735"/>
          </a:xfrm>
          <a:prstGeom prst="line">
            <a:avLst/>
          </a:prstGeom>
          <a:ln w="7620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3FDC9F0-3DE8-4543-96DD-BD1F8055A187}"/>
              </a:ext>
            </a:extLst>
          </p:cNvPr>
          <p:cNvSpPr/>
          <p:nvPr/>
        </p:nvSpPr>
        <p:spPr>
          <a:xfrm>
            <a:off x="0" y="-1"/>
            <a:ext cx="12192000" cy="819477"/>
          </a:xfrm>
          <a:prstGeom prst="rect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6A2A06F-1091-4131-B921-56F98D8EE5E9}"/>
                  </a:ext>
                </a:extLst>
              </p14:cNvPr>
              <p14:cNvContentPartPr/>
              <p14:nvPr/>
            </p14:nvContentPartPr>
            <p14:xfrm>
              <a:off x="556770" y="3909803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6A2A06F-1091-4131-B921-56F98D8EE5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7770" y="390080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A934E51-6BA2-4247-B3BE-0571B7E20092}"/>
                  </a:ext>
                </a:extLst>
              </p14:cNvPr>
              <p14:cNvContentPartPr/>
              <p14:nvPr/>
            </p14:nvContentPartPr>
            <p14:xfrm>
              <a:off x="5045096" y="5905267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A934E51-6BA2-4247-B3BE-0571B7E200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36096" y="589626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849CD1B-AD4B-4D44-B742-C87DF15A72D6}"/>
                  </a:ext>
                </a:extLst>
              </p14:cNvPr>
              <p14:cNvContentPartPr/>
              <p14:nvPr/>
            </p14:nvContentPartPr>
            <p14:xfrm>
              <a:off x="4263176" y="644490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849CD1B-AD4B-4D44-B742-C87DF15A72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4176" y="643590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3EF0B6-AED3-43C2-8823-2CFD038F168B}"/>
                  </a:ext>
                </a:extLst>
              </p14:cNvPr>
              <p14:cNvContentPartPr/>
              <p14:nvPr/>
            </p14:nvContentPartPr>
            <p14:xfrm>
              <a:off x="5320496" y="718290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3EF0B6-AED3-43C2-8823-2CFD038F16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1496" y="717390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C53728FB-C53D-4F49-B609-ECA0AB7BA5E1}"/>
              </a:ext>
            </a:extLst>
          </p:cNvPr>
          <p:cNvGrpSpPr/>
          <p:nvPr/>
        </p:nvGrpSpPr>
        <p:grpSpPr>
          <a:xfrm>
            <a:off x="6863096" y="7259947"/>
            <a:ext cx="118080" cy="22320"/>
            <a:chOff x="6863096" y="7259947"/>
            <a:chExt cx="118080" cy="2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A8F775F-1D06-4840-B7E2-FD1B43D834C4}"/>
                    </a:ext>
                  </a:extLst>
                </p14:cNvPr>
                <p14:cNvContentPartPr/>
                <p14:nvPr/>
              </p14:nvContentPartPr>
              <p14:xfrm>
                <a:off x="6863096" y="7259947"/>
                <a:ext cx="111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A8F775F-1D06-4840-B7E2-FD1B43D834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54096" y="7250947"/>
                  <a:ext cx="28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323B43F-D4B8-4B82-8074-FE834D26AF32}"/>
                    </a:ext>
                  </a:extLst>
                </p14:cNvPr>
                <p14:cNvContentPartPr/>
                <p14:nvPr/>
              </p14:nvContentPartPr>
              <p14:xfrm>
                <a:off x="6929336" y="7281907"/>
                <a:ext cx="5184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323B43F-D4B8-4B82-8074-FE834D26AF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20336" y="7272907"/>
                  <a:ext cx="6948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3E2B525-4850-443C-A94A-B382EF81C42C}"/>
                  </a:ext>
                </a:extLst>
              </p14:cNvPr>
              <p14:cNvContentPartPr/>
              <p14:nvPr/>
            </p14:nvContentPartPr>
            <p14:xfrm>
              <a:off x="6598496" y="4043347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3E2B525-4850-443C-A94A-B382EF81C4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89496" y="403434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733615CA-5C84-4B41-AECE-9436DC5279F9}"/>
              </a:ext>
            </a:extLst>
          </p:cNvPr>
          <p:cNvSpPr/>
          <p:nvPr/>
        </p:nvSpPr>
        <p:spPr>
          <a:xfrm>
            <a:off x="398138" y="3757500"/>
            <a:ext cx="287662" cy="4749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7202B9-045A-4ECD-B38B-3D6042CB9B10}"/>
              </a:ext>
            </a:extLst>
          </p:cNvPr>
          <p:cNvSpPr txBox="1"/>
          <p:nvPr/>
        </p:nvSpPr>
        <p:spPr>
          <a:xfrm>
            <a:off x="2001082" y="148705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Response Error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6EDDBE-1D19-4D51-BA41-A0575926EAF1}"/>
              </a:ext>
            </a:extLst>
          </p:cNvPr>
          <p:cNvSpPr txBox="1"/>
          <p:nvPr/>
        </p:nvSpPr>
        <p:spPr>
          <a:xfrm>
            <a:off x="8060437" y="115150"/>
            <a:ext cx="2426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Response Time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BB82F3-4BFB-4529-8F73-06CC9AB449EA}"/>
              </a:ext>
            </a:extLst>
          </p:cNvPr>
          <p:cNvSpPr txBox="1"/>
          <p:nvPr/>
        </p:nvSpPr>
        <p:spPr>
          <a:xfrm rot="10800000">
            <a:off x="-42785" y="2710706"/>
            <a:ext cx="677108" cy="13442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AU" sz="3200" dirty="0">
                <a:solidFill>
                  <a:srgbClr val="191919"/>
                </a:solidFill>
              </a:rPr>
              <a:t>Density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1AB5E24A-50B6-48A0-B689-526FA22D7C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3" y="883359"/>
            <a:ext cx="17907983" cy="2238096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905FAA5-8686-1F2A-B9D3-1091F7B0432C}"/>
              </a:ext>
            </a:extLst>
          </p:cNvPr>
          <p:cNvSpPr/>
          <p:nvPr/>
        </p:nvSpPr>
        <p:spPr>
          <a:xfrm>
            <a:off x="6630486" y="5181600"/>
            <a:ext cx="6015696" cy="9760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E25226-E15E-FC3E-39CA-53B16F25547A}"/>
              </a:ext>
            </a:extLst>
          </p:cNvPr>
          <p:cNvSpPr/>
          <p:nvPr/>
        </p:nvSpPr>
        <p:spPr>
          <a:xfrm>
            <a:off x="-104503" y="6186537"/>
            <a:ext cx="12296503" cy="690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C5E7C0-F92C-810F-BF40-861884857432}"/>
              </a:ext>
            </a:extLst>
          </p:cNvPr>
          <p:cNvSpPr txBox="1"/>
          <p:nvPr/>
        </p:nvSpPr>
        <p:spPr>
          <a:xfrm>
            <a:off x="138115" y="6193133"/>
            <a:ext cx="2654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00B0F0"/>
                </a:solidFill>
              </a:rPr>
              <a:t>Variable Drift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C426FA-D552-8B2E-02BD-A5080F50090A}"/>
              </a:ext>
            </a:extLst>
          </p:cNvPr>
          <p:cNvSpPr txBox="1"/>
          <p:nvPr/>
        </p:nvSpPr>
        <p:spPr>
          <a:xfrm>
            <a:off x="3348394" y="6193132"/>
            <a:ext cx="2049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FF0000"/>
                </a:solidFill>
              </a:rPr>
              <a:t>Threshold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69B56D-E412-EF75-B660-07FF4996E460}"/>
              </a:ext>
            </a:extLst>
          </p:cNvPr>
          <p:cNvSpPr/>
          <p:nvPr/>
        </p:nvSpPr>
        <p:spPr>
          <a:xfrm>
            <a:off x="6474387" y="1440382"/>
            <a:ext cx="5755436" cy="41026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1AB5E24A-50B6-48A0-B689-526FA22D7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446" y="546700"/>
            <a:ext cx="5487383" cy="685800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0DF3797F-6FF6-441D-936C-35B0DF5E9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96" y="573718"/>
            <a:ext cx="5493298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04680CD-6A42-4E8D-ABD9-E929D55EF9C6}"/>
              </a:ext>
            </a:extLst>
          </p:cNvPr>
          <p:cNvSpPr/>
          <p:nvPr/>
        </p:nvSpPr>
        <p:spPr>
          <a:xfrm>
            <a:off x="8449173" y="6705598"/>
            <a:ext cx="1595005" cy="152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F00B9A-F957-40E9-A208-A7694EC6DFEF}"/>
              </a:ext>
            </a:extLst>
          </p:cNvPr>
          <p:cNvSpPr txBox="1"/>
          <p:nvPr/>
        </p:nvSpPr>
        <p:spPr>
          <a:xfrm>
            <a:off x="8449173" y="6581001"/>
            <a:ext cx="17628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Response Time (seconds)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41195A-9CCB-4100-84C2-72E8A17D6C80}"/>
              </a:ext>
            </a:extLst>
          </p:cNvPr>
          <p:cNvSpPr/>
          <p:nvPr/>
        </p:nvSpPr>
        <p:spPr>
          <a:xfrm>
            <a:off x="6530839" y="6186537"/>
            <a:ext cx="1824155" cy="1063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  <a:solidFill>
                <a:srgbClr val="191919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16E4546-E890-4220-A4B9-69760964418B}"/>
              </a:ext>
            </a:extLst>
          </p:cNvPr>
          <p:cNvCxnSpPr>
            <a:cxnSpLocks/>
          </p:cNvCxnSpPr>
          <p:nvPr/>
        </p:nvCxnSpPr>
        <p:spPr>
          <a:xfrm>
            <a:off x="6172200" y="0"/>
            <a:ext cx="0" cy="6877735"/>
          </a:xfrm>
          <a:prstGeom prst="line">
            <a:avLst/>
          </a:prstGeom>
          <a:ln w="7620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3FDC9F0-3DE8-4543-96DD-BD1F8055A187}"/>
              </a:ext>
            </a:extLst>
          </p:cNvPr>
          <p:cNvSpPr/>
          <p:nvPr/>
        </p:nvSpPr>
        <p:spPr>
          <a:xfrm>
            <a:off x="0" y="-1"/>
            <a:ext cx="12192000" cy="819477"/>
          </a:xfrm>
          <a:prstGeom prst="rect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6A2A06F-1091-4131-B921-56F98D8EE5E9}"/>
                  </a:ext>
                </a:extLst>
              </p14:cNvPr>
              <p14:cNvContentPartPr/>
              <p14:nvPr/>
            </p14:nvContentPartPr>
            <p14:xfrm>
              <a:off x="556770" y="3909803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6A2A06F-1091-4131-B921-56F98D8EE5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7770" y="390080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849CD1B-AD4B-4D44-B742-C87DF15A72D6}"/>
                  </a:ext>
                </a:extLst>
              </p14:cNvPr>
              <p14:cNvContentPartPr/>
              <p14:nvPr/>
            </p14:nvContentPartPr>
            <p14:xfrm>
              <a:off x="4263176" y="644490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849CD1B-AD4B-4D44-B742-C87DF15A72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4176" y="643590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3EF0B6-AED3-43C2-8823-2CFD038F168B}"/>
                  </a:ext>
                </a:extLst>
              </p14:cNvPr>
              <p14:cNvContentPartPr/>
              <p14:nvPr/>
            </p14:nvContentPartPr>
            <p14:xfrm>
              <a:off x="5320496" y="718290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3EF0B6-AED3-43C2-8823-2CFD038F16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1496" y="717390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217202B9-045A-4ECD-B38B-3D6042CB9B10}"/>
              </a:ext>
            </a:extLst>
          </p:cNvPr>
          <p:cNvSpPr txBox="1"/>
          <p:nvPr/>
        </p:nvSpPr>
        <p:spPr>
          <a:xfrm>
            <a:off x="2001082" y="148705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Response Error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6EDDBE-1D19-4D51-BA41-A0575926EAF1}"/>
              </a:ext>
            </a:extLst>
          </p:cNvPr>
          <p:cNvSpPr txBox="1"/>
          <p:nvPr/>
        </p:nvSpPr>
        <p:spPr>
          <a:xfrm>
            <a:off x="8060437" y="115150"/>
            <a:ext cx="2426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Response Time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250D6-2580-D773-93E8-508D4088073C}"/>
              </a:ext>
            </a:extLst>
          </p:cNvPr>
          <p:cNvSpPr/>
          <p:nvPr/>
        </p:nvSpPr>
        <p:spPr>
          <a:xfrm>
            <a:off x="-104503" y="6186537"/>
            <a:ext cx="12296503" cy="690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514CD2-D741-CA22-5F44-C356B2B604FF}"/>
              </a:ext>
            </a:extLst>
          </p:cNvPr>
          <p:cNvSpPr txBox="1"/>
          <p:nvPr/>
        </p:nvSpPr>
        <p:spPr>
          <a:xfrm>
            <a:off x="138115" y="6193133"/>
            <a:ext cx="2654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00B0F0"/>
                </a:solidFill>
              </a:rPr>
              <a:t>Variable Drift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086A0E-C750-C9D6-D31C-38E4B67E2E2E}"/>
              </a:ext>
            </a:extLst>
          </p:cNvPr>
          <p:cNvSpPr txBox="1"/>
          <p:nvPr/>
        </p:nvSpPr>
        <p:spPr>
          <a:xfrm>
            <a:off x="3348394" y="6193132"/>
            <a:ext cx="2049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FF0000"/>
                </a:solidFill>
              </a:rP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894657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F760C-3745-49E6-9AAD-97F8BF9F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Relationships between Error and RT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B8592-3505-415A-8D2A-C24DB8E9E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041296"/>
            <a:ext cx="9265126" cy="445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13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98B82F-4D04-4C9E-932C-214C98AA2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37" y="2052380"/>
            <a:ext cx="9265126" cy="445157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AAF822-D709-4C95-B92D-DCDCEFFD129C}"/>
              </a:ext>
            </a:extLst>
          </p:cNvPr>
          <p:cNvCxnSpPr>
            <a:cxnSpLocks/>
          </p:cNvCxnSpPr>
          <p:nvPr/>
        </p:nvCxnSpPr>
        <p:spPr>
          <a:xfrm flipV="1">
            <a:off x="2590800" y="2052380"/>
            <a:ext cx="0" cy="4065876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7EEB6B-5C70-40D5-A6C3-48EDEE9CC35B}"/>
              </a:ext>
            </a:extLst>
          </p:cNvPr>
          <p:cNvCxnSpPr>
            <a:cxnSpLocks/>
          </p:cNvCxnSpPr>
          <p:nvPr/>
        </p:nvCxnSpPr>
        <p:spPr>
          <a:xfrm flipV="1">
            <a:off x="3276600" y="2052380"/>
            <a:ext cx="0" cy="4065876"/>
          </a:xfrm>
          <a:prstGeom prst="line">
            <a:avLst/>
          </a:prstGeom>
          <a:ln w="762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90B26B-675C-4579-A907-4C2F3B114623}"/>
              </a:ext>
            </a:extLst>
          </p:cNvPr>
          <p:cNvCxnSpPr>
            <a:cxnSpLocks/>
          </p:cNvCxnSpPr>
          <p:nvPr/>
        </p:nvCxnSpPr>
        <p:spPr>
          <a:xfrm flipV="1">
            <a:off x="9525000" y="2052380"/>
            <a:ext cx="0" cy="4065876"/>
          </a:xfrm>
          <a:prstGeom prst="line">
            <a:avLst/>
          </a:prstGeom>
          <a:ln w="7620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655C23-6A3E-4818-BDB8-62C8490A352F}"/>
              </a:ext>
            </a:extLst>
          </p:cNvPr>
          <p:cNvCxnSpPr>
            <a:cxnSpLocks/>
          </p:cNvCxnSpPr>
          <p:nvPr/>
        </p:nvCxnSpPr>
        <p:spPr>
          <a:xfrm flipV="1">
            <a:off x="5382021" y="2030124"/>
            <a:ext cx="0" cy="4065876"/>
          </a:xfrm>
          <a:prstGeom prst="line">
            <a:avLst/>
          </a:prstGeom>
          <a:ln w="762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535EE2C-3AE6-44B0-99C1-EF2E1DFE25DB}"/>
              </a:ext>
            </a:extLst>
          </p:cNvPr>
          <p:cNvSpPr txBox="1"/>
          <p:nvPr/>
        </p:nvSpPr>
        <p:spPr>
          <a:xfrm>
            <a:off x="2237979" y="1374289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F0000"/>
                </a:solidFill>
              </a:rPr>
              <a:t>0.1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E745A-B324-45ED-BD32-654021E3631A}"/>
              </a:ext>
            </a:extLst>
          </p:cNvPr>
          <p:cNvSpPr txBox="1"/>
          <p:nvPr/>
        </p:nvSpPr>
        <p:spPr>
          <a:xfrm>
            <a:off x="2943621" y="1377060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2"/>
                </a:solidFill>
              </a:rPr>
              <a:t>0.3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80F0EF-50EC-4D75-BC26-D87915DE107F}"/>
              </a:ext>
            </a:extLst>
          </p:cNvPr>
          <p:cNvSpPr txBox="1"/>
          <p:nvPr/>
        </p:nvSpPr>
        <p:spPr>
          <a:xfrm>
            <a:off x="4676379" y="1377060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3"/>
                </a:solidFill>
              </a:rPr>
              <a:t>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B0BCFF-9E94-4B85-B655-193AE21A0159}"/>
              </a:ext>
            </a:extLst>
          </p:cNvPr>
          <p:cNvSpPr txBox="1"/>
          <p:nvPr/>
        </p:nvSpPr>
        <p:spPr>
          <a:xfrm>
            <a:off x="9172179" y="1374288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5"/>
                </a:solidFill>
              </a:rPr>
              <a:t>0.9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7E0910-49AD-42C4-926C-B93271B393A2}"/>
              </a:ext>
            </a:extLst>
          </p:cNvPr>
          <p:cNvSpPr txBox="1"/>
          <p:nvPr/>
        </p:nvSpPr>
        <p:spPr>
          <a:xfrm>
            <a:off x="4741686" y="533400"/>
            <a:ext cx="2708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F0000"/>
                </a:solidFill>
              </a:rPr>
              <a:t>Error Quantiles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3D6426-0D71-42FE-A0D3-A76ABC76EDE4}"/>
              </a:ext>
            </a:extLst>
          </p:cNvPr>
          <p:cNvSpPr/>
          <p:nvPr/>
        </p:nvSpPr>
        <p:spPr>
          <a:xfrm>
            <a:off x="1981186" y="2052380"/>
            <a:ext cx="609598" cy="4043620"/>
          </a:xfrm>
          <a:prstGeom prst="rect">
            <a:avLst/>
          </a:prstGeom>
          <a:solidFill>
            <a:srgbClr val="C0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47AC4E-59F3-4564-9247-F3DACA3CD0A9}"/>
              </a:ext>
            </a:extLst>
          </p:cNvPr>
          <p:cNvSpPr/>
          <p:nvPr/>
        </p:nvSpPr>
        <p:spPr>
          <a:xfrm>
            <a:off x="2582966" y="2063508"/>
            <a:ext cx="693615" cy="4043620"/>
          </a:xfrm>
          <a:prstGeom prst="rect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180E4D-5C11-48C7-88AB-9ADCBBE4EF54}"/>
              </a:ext>
            </a:extLst>
          </p:cNvPr>
          <p:cNvSpPr/>
          <p:nvPr/>
        </p:nvSpPr>
        <p:spPr>
          <a:xfrm>
            <a:off x="3272664" y="2052380"/>
            <a:ext cx="2109312" cy="4043620"/>
          </a:xfrm>
          <a:prstGeom prst="rect">
            <a:avLst/>
          </a:prstGeom>
          <a:solidFill>
            <a:schemeClr val="accent3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B6D5AD-2582-4E8E-BB3C-A1494D0FCF98}"/>
              </a:ext>
            </a:extLst>
          </p:cNvPr>
          <p:cNvSpPr/>
          <p:nvPr/>
        </p:nvSpPr>
        <p:spPr>
          <a:xfrm>
            <a:off x="5382002" y="2055151"/>
            <a:ext cx="4142974" cy="4043620"/>
          </a:xfrm>
          <a:prstGeom prst="rect">
            <a:avLst/>
          </a:prstGeom>
          <a:solidFill>
            <a:schemeClr val="accent5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237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7" grpId="0" animBg="1"/>
      <p:bldP spid="18" grpId="0" animBg="1"/>
      <p:bldP spid="19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98B82F-4D04-4C9E-932C-214C98AA2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37" y="2052380"/>
            <a:ext cx="9265126" cy="445157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32F4C1F-E830-4279-93BE-8FCAA4053E34}"/>
              </a:ext>
            </a:extLst>
          </p:cNvPr>
          <p:cNvSpPr/>
          <p:nvPr/>
        </p:nvSpPr>
        <p:spPr>
          <a:xfrm>
            <a:off x="1981186" y="2052380"/>
            <a:ext cx="609598" cy="4043620"/>
          </a:xfrm>
          <a:prstGeom prst="rect">
            <a:avLst/>
          </a:prstGeom>
          <a:solidFill>
            <a:srgbClr val="C0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AAF822-D709-4C95-B92D-DCDCEFFD129C}"/>
              </a:ext>
            </a:extLst>
          </p:cNvPr>
          <p:cNvCxnSpPr>
            <a:cxnSpLocks/>
          </p:cNvCxnSpPr>
          <p:nvPr/>
        </p:nvCxnSpPr>
        <p:spPr>
          <a:xfrm flipV="1">
            <a:off x="2590800" y="2052380"/>
            <a:ext cx="0" cy="4065876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7EEB6B-5C70-40D5-A6C3-48EDEE9CC35B}"/>
              </a:ext>
            </a:extLst>
          </p:cNvPr>
          <p:cNvCxnSpPr>
            <a:cxnSpLocks/>
          </p:cNvCxnSpPr>
          <p:nvPr/>
        </p:nvCxnSpPr>
        <p:spPr>
          <a:xfrm flipV="1">
            <a:off x="3276600" y="2052380"/>
            <a:ext cx="0" cy="4065876"/>
          </a:xfrm>
          <a:prstGeom prst="line">
            <a:avLst/>
          </a:prstGeom>
          <a:ln w="762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90B26B-675C-4579-A907-4C2F3B114623}"/>
              </a:ext>
            </a:extLst>
          </p:cNvPr>
          <p:cNvCxnSpPr>
            <a:cxnSpLocks/>
          </p:cNvCxnSpPr>
          <p:nvPr/>
        </p:nvCxnSpPr>
        <p:spPr>
          <a:xfrm flipV="1">
            <a:off x="9525000" y="2052380"/>
            <a:ext cx="0" cy="4065876"/>
          </a:xfrm>
          <a:prstGeom prst="line">
            <a:avLst/>
          </a:prstGeom>
          <a:ln w="7620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655C23-6A3E-4818-BDB8-62C8490A352F}"/>
              </a:ext>
            </a:extLst>
          </p:cNvPr>
          <p:cNvCxnSpPr>
            <a:cxnSpLocks/>
          </p:cNvCxnSpPr>
          <p:nvPr/>
        </p:nvCxnSpPr>
        <p:spPr>
          <a:xfrm flipV="1">
            <a:off x="5382021" y="2030124"/>
            <a:ext cx="0" cy="4065876"/>
          </a:xfrm>
          <a:prstGeom prst="line">
            <a:avLst/>
          </a:prstGeom>
          <a:ln w="762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535EE2C-3AE6-44B0-99C1-EF2E1DFE25DB}"/>
              </a:ext>
            </a:extLst>
          </p:cNvPr>
          <p:cNvSpPr txBox="1"/>
          <p:nvPr/>
        </p:nvSpPr>
        <p:spPr>
          <a:xfrm>
            <a:off x="2237979" y="1374289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F0000"/>
                </a:solidFill>
              </a:rPr>
              <a:t>0.1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E745A-B324-45ED-BD32-654021E3631A}"/>
              </a:ext>
            </a:extLst>
          </p:cNvPr>
          <p:cNvSpPr txBox="1"/>
          <p:nvPr/>
        </p:nvSpPr>
        <p:spPr>
          <a:xfrm>
            <a:off x="2943621" y="1377060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2"/>
                </a:solidFill>
              </a:rPr>
              <a:t>0.3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80F0EF-50EC-4D75-BC26-D87915DE107F}"/>
              </a:ext>
            </a:extLst>
          </p:cNvPr>
          <p:cNvSpPr txBox="1"/>
          <p:nvPr/>
        </p:nvSpPr>
        <p:spPr>
          <a:xfrm>
            <a:off x="4676379" y="1377060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3"/>
                </a:solidFill>
              </a:rPr>
              <a:t>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B0BCFF-9E94-4B85-B655-193AE21A0159}"/>
              </a:ext>
            </a:extLst>
          </p:cNvPr>
          <p:cNvSpPr txBox="1"/>
          <p:nvPr/>
        </p:nvSpPr>
        <p:spPr>
          <a:xfrm>
            <a:off x="9172179" y="1374288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5"/>
                </a:solidFill>
              </a:rPr>
              <a:t>0.9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7E0910-49AD-42C4-926C-B93271B393A2}"/>
              </a:ext>
            </a:extLst>
          </p:cNvPr>
          <p:cNvSpPr txBox="1"/>
          <p:nvPr/>
        </p:nvSpPr>
        <p:spPr>
          <a:xfrm>
            <a:off x="4741686" y="533400"/>
            <a:ext cx="2708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F0000"/>
                </a:solidFill>
              </a:rPr>
              <a:t>Error Quantiles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47AC4E-59F3-4564-9247-F3DACA3CD0A9}"/>
              </a:ext>
            </a:extLst>
          </p:cNvPr>
          <p:cNvSpPr/>
          <p:nvPr/>
        </p:nvSpPr>
        <p:spPr>
          <a:xfrm>
            <a:off x="2582966" y="2063508"/>
            <a:ext cx="693615" cy="4043620"/>
          </a:xfrm>
          <a:prstGeom prst="rect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180E4D-5C11-48C7-88AB-9ADCBBE4EF54}"/>
              </a:ext>
            </a:extLst>
          </p:cNvPr>
          <p:cNvSpPr/>
          <p:nvPr/>
        </p:nvSpPr>
        <p:spPr>
          <a:xfrm>
            <a:off x="3272664" y="2052380"/>
            <a:ext cx="2109312" cy="4043620"/>
          </a:xfrm>
          <a:prstGeom prst="rect">
            <a:avLst/>
          </a:prstGeom>
          <a:solidFill>
            <a:schemeClr val="accent3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B6D5AD-2582-4E8E-BB3C-A1494D0FCF98}"/>
              </a:ext>
            </a:extLst>
          </p:cNvPr>
          <p:cNvSpPr/>
          <p:nvPr/>
        </p:nvSpPr>
        <p:spPr>
          <a:xfrm>
            <a:off x="5382002" y="2055151"/>
            <a:ext cx="4142974" cy="4043620"/>
          </a:xfrm>
          <a:prstGeom prst="rect">
            <a:avLst/>
          </a:prstGeom>
          <a:solidFill>
            <a:schemeClr val="accent5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BFE125-736A-4617-BA44-656DC6C3BD28}"/>
              </a:ext>
            </a:extLst>
          </p:cNvPr>
          <p:cNvSpPr/>
          <p:nvPr/>
        </p:nvSpPr>
        <p:spPr>
          <a:xfrm>
            <a:off x="1463437" y="2063508"/>
            <a:ext cx="441561" cy="4184892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BE83DF-1226-4B97-8C64-725FF3383C7C}"/>
              </a:ext>
            </a:extLst>
          </p:cNvPr>
          <p:cNvSpPr txBox="1"/>
          <p:nvPr/>
        </p:nvSpPr>
        <p:spPr>
          <a:xfrm rot="16200000">
            <a:off x="-615467" y="4379093"/>
            <a:ext cx="2790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>
                <a:solidFill>
                  <a:srgbClr val="FF0000"/>
                </a:solidFill>
              </a:rPr>
              <a:t>Response Time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C6860C-3941-46B6-9D39-7DDC5D08A0F1}"/>
              </a:ext>
            </a:extLst>
          </p:cNvPr>
          <p:cNvSpPr/>
          <p:nvPr/>
        </p:nvSpPr>
        <p:spPr>
          <a:xfrm>
            <a:off x="2438400" y="5494508"/>
            <a:ext cx="304800" cy="304800"/>
          </a:xfrm>
          <a:prstGeom prst="rect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780B195-3391-49B4-BC6D-28FC42AEDE70}"/>
              </a:ext>
            </a:extLst>
          </p:cNvPr>
          <p:cNvSpPr/>
          <p:nvPr/>
        </p:nvSpPr>
        <p:spPr>
          <a:xfrm>
            <a:off x="2438397" y="4484672"/>
            <a:ext cx="304799" cy="294057"/>
          </a:xfrm>
          <a:prstGeom prst="ellips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3CDB2F59-0074-475F-AB7F-DD21AE7A85D8}"/>
              </a:ext>
            </a:extLst>
          </p:cNvPr>
          <p:cNvSpPr/>
          <p:nvPr/>
        </p:nvSpPr>
        <p:spPr>
          <a:xfrm>
            <a:off x="2438398" y="2791156"/>
            <a:ext cx="308734" cy="304800"/>
          </a:xfrm>
          <a:prstGeom prst="triangl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58F80C-BCBF-4695-9072-93CB053CA8CD}"/>
              </a:ext>
            </a:extLst>
          </p:cNvPr>
          <p:cNvSpPr/>
          <p:nvPr/>
        </p:nvSpPr>
        <p:spPr>
          <a:xfrm>
            <a:off x="3142075" y="5494508"/>
            <a:ext cx="304800" cy="304800"/>
          </a:xfrm>
          <a:prstGeom prst="rect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2135B09-93F3-4725-AF5C-9A092DEC942B}"/>
              </a:ext>
            </a:extLst>
          </p:cNvPr>
          <p:cNvSpPr/>
          <p:nvPr/>
        </p:nvSpPr>
        <p:spPr>
          <a:xfrm>
            <a:off x="3144042" y="4484671"/>
            <a:ext cx="304799" cy="294057"/>
          </a:xfrm>
          <a:prstGeom prst="ellips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4584A3D7-D843-48E7-BD97-19226045F97E}"/>
              </a:ext>
            </a:extLst>
          </p:cNvPr>
          <p:cNvSpPr/>
          <p:nvPr/>
        </p:nvSpPr>
        <p:spPr>
          <a:xfrm>
            <a:off x="3142075" y="2791156"/>
            <a:ext cx="308734" cy="304800"/>
          </a:xfrm>
          <a:prstGeom prst="triangl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2A7DEB-2C01-46E4-B487-5A829D7B4BA4}"/>
              </a:ext>
            </a:extLst>
          </p:cNvPr>
          <p:cNvSpPr/>
          <p:nvPr/>
        </p:nvSpPr>
        <p:spPr>
          <a:xfrm>
            <a:off x="451879" y="2651168"/>
            <a:ext cx="584776" cy="584775"/>
          </a:xfrm>
          <a:prstGeom prst="rect">
            <a:avLst/>
          </a:prstGeom>
          <a:solidFill>
            <a:srgbClr val="1919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0.1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557FDCB-03C6-44CF-8CF4-C2482027FBC9}"/>
              </a:ext>
            </a:extLst>
          </p:cNvPr>
          <p:cNvSpPr/>
          <p:nvPr/>
        </p:nvSpPr>
        <p:spPr>
          <a:xfrm>
            <a:off x="381478" y="1699159"/>
            <a:ext cx="725578" cy="661929"/>
          </a:xfrm>
          <a:prstGeom prst="ellipse">
            <a:avLst/>
          </a:prstGeom>
          <a:solidFill>
            <a:srgbClr val="1919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0.5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B218A7F-10B5-45B0-BAD1-8E37CEA281D7}"/>
              </a:ext>
            </a:extLst>
          </p:cNvPr>
          <p:cNvSpPr/>
          <p:nvPr/>
        </p:nvSpPr>
        <p:spPr>
          <a:xfrm>
            <a:off x="241081" y="779730"/>
            <a:ext cx="1008475" cy="762000"/>
          </a:xfrm>
          <a:prstGeom prst="triangle">
            <a:avLst/>
          </a:prstGeom>
          <a:solidFill>
            <a:srgbClr val="1919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0.9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324286-AA31-459E-AD84-F1BACB4A36A6}"/>
              </a:ext>
            </a:extLst>
          </p:cNvPr>
          <p:cNvSpPr/>
          <p:nvPr/>
        </p:nvSpPr>
        <p:spPr>
          <a:xfrm>
            <a:off x="5242034" y="5482483"/>
            <a:ext cx="304800" cy="304800"/>
          </a:xfrm>
          <a:prstGeom prst="rect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08FA808-C014-4297-8B36-CE292A704753}"/>
              </a:ext>
            </a:extLst>
          </p:cNvPr>
          <p:cNvSpPr/>
          <p:nvPr/>
        </p:nvSpPr>
        <p:spPr>
          <a:xfrm>
            <a:off x="5244001" y="4472646"/>
            <a:ext cx="304799" cy="294057"/>
          </a:xfrm>
          <a:prstGeom prst="ellips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9D7A117A-37B5-41FD-BAEB-93CF524D89DE}"/>
              </a:ext>
            </a:extLst>
          </p:cNvPr>
          <p:cNvSpPr/>
          <p:nvPr/>
        </p:nvSpPr>
        <p:spPr>
          <a:xfrm>
            <a:off x="5242034" y="2779131"/>
            <a:ext cx="308734" cy="304800"/>
          </a:xfrm>
          <a:prstGeom prst="triangl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8B63CD-D469-4FCE-85A0-A860B5C1506B}"/>
              </a:ext>
            </a:extLst>
          </p:cNvPr>
          <p:cNvSpPr/>
          <p:nvPr/>
        </p:nvSpPr>
        <p:spPr>
          <a:xfrm>
            <a:off x="9370621" y="5444220"/>
            <a:ext cx="304800" cy="304800"/>
          </a:xfrm>
          <a:prstGeom prst="rect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3CEF045-1BF1-47A4-9DE0-4C4D6CF93487}"/>
              </a:ext>
            </a:extLst>
          </p:cNvPr>
          <p:cNvSpPr/>
          <p:nvPr/>
        </p:nvSpPr>
        <p:spPr>
          <a:xfrm>
            <a:off x="9372588" y="4434383"/>
            <a:ext cx="304799" cy="294057"/>
          </a:xfrm>
          <a:prstGeom prst="ellips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515A82DA-A853-45FD-85A3-388505451355}"/>
              </a:ext>
            </a:extLst>
          </p:cNvPr>
          <p:cNvSpPr/>
          <p:nvPr/>
        </p:nvSpPr>
        <p:spPr>
          <a:xfrm>
            <a:off x="9370621" y="2740868"/>
            <a:ext cx="308734" cy="304800"/>
          </a:xfrm>
          <a:prstGeom prst="triangl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552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22" grpId="0" animBg="1"/>
      <p:bldP spid="23" grpId="0" animBg="1"/>
      <p:bldP spid="24" grpId="0" animBg="1"/>
      <p:bldP spid="8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98B82F-4D04-4C9E-932C-214C98AA2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37" y="2052380"/>
            <a:ext cx="9265126" cy="445157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0161897-922B-4231-AF2F-33A9399B3630}"/>
              </a:ext>
            </a:extLst>
          </p:cNvPr>
          <p:cNvSpPr/>
          <p:nvPr/>
        </p:nvSpPr>
        <p:spPr>
          <a:xfrm>
            <a:off x="1992901" y="2063508"/>
            <a:ext cx="8735662" cy="40272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7E0910-49AD-42C4-926C-B93271B393A2}"/>
              </a:ext>
            </a:extLst>
          </p:cNvPr>
          <p:cNvSpPr txBox="1"/>
          <p:nvPr/>
        </p:nvSpPr>
        <p:spPr>
          <a:xfrm>
            <a:off x="4741686" y="533400"/>
            <a:ext cx="2708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F0000"/>
                </a:solidFill>
              </a:rPr>
              <a:t>Error Quantiles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BFE125-736A-4617-BA44-656DC6C3BD28}"/>
              </a:ext>
            </a:extLst>
          </p:cNvPr>
          <p:cNvSpPr/>
          <p:nvPr/>
        </p:nvSpPr>
        <p:spPr>
          <a:xfrm>
            <a:off x="1463437" y="2063508"/>
            <a:ext cx="441561" cy="41848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C6860C-3941-46B6-9D39-7DDC5D08A0F1}"/>
              </a:ext>
            </a:extLst>
          </p:cNvPr>
          <p:cNvSpPr/>
          <p:nvPr/>
        </p:nvSpPr>
        <p:spPr>
          <a:xfrm>
            <a:off x="2412130" y="5715728"/>
            <a:ext cx="304800" cy="304800"/>
          </a:xfrm>
          <a:prstGeom prst="rect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780B195-3391-49B4-BC6D-28FC42AEDE70}"/>
              </a:ext>
            </a:extLst>
          </p:cNvPr>
          <p:cNvSpPr/>
          <p:nvPr/>
        </p:nvSpPr>
        <p:spPr>
          <a:xfrm>
            <a:off x="2412127" y="4705892"/>
            <a:ext cx="304799" cy="294057"/>
          </a:xfrm>
          <a:prstGeom prst="ellips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3CDB2F59-0074-475F-AB7F-DD21AE7A85D8}"/>
              </a:ext>
            </a:extLst>
          </p:cNvPr>
          <p:cNvSpPr/>
          <p:nvPr/>
        </p:nvSpPr>
        <p:spPr>
          <a:xfrm>
            <a:off x="2412128" y="3012376"/>
            <a:ext cx="308734" cy="304800"/>
          </a:xfrm>
          <a:prstGeom prst="triangl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58F80C-BCBF-4695-9072-93CB053CA8CD}"/>
              </a:ext>
            </a:extLst>
          </p:cNvPr>
          <p:cNvSpPr/>
          <p:nvPr/>
        </p:nvSpPr>
        <p:spPr>
          <a:xfrm>
            <a:off x="3143708" y="5521772"/>
            <a:ext cx="304800" cy="304800"/>
          </a:xfrm>
          <a:prstGeom prst="rect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2135B09-93F3-4725-AF5C-9A092DEC942B}"/>
              </a:ext>
            </a:extLst>
          </p:cNvPr>
          <p:cNvSpPr/>
          <p:nvPr/>
        </p:nvSpPr>
        <p:spPr>
          <a:xfrm>
            <a:off x="3145675" y="4511935"/>
            <a:ext cx="304799" cy="294057"/>
          </a:xfrm>
          <a:prstGeom prst="ellips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4584A3D7-D843-48E7-BD97-19226045F97E}"/>
              </a:ext>
            </a:extLst>
          </p:cNvPr>
          <p:cNvSpPr/>
          <p:nvPr/>
        </p:nvSpPr>
        <p:spPr>
          <a:xfrm>
            <a:off x="3143708" y="2818420"/>
            <a:ext cx="308734" cy="304800"/>
          </a:xfrm>
          <a:prstGeom prst="triangl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2A7DEB-2C01-46E4-B487-5A829D7B4BA4}"/>
              </a:ext>
            </a:extLst>
          </p:cNvPr>
          <p:cNvSpPr/>
          <p:nvPr/>
        </p:nvSpPr>
        <p:spPr>
          <a:xfrm>
            <a:off x="451879" y="2651168"/>
            <a:ext cx="584776" cy="584775"/>
          </a:xfrm>
          <a:prstGeom prst="rect">
            <a:avLst/>
          </a:prstGeom>
          <a:solidFill>
            <a:srgbClr val="1919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0.1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557FDCB-03C6-44CF-8CF4-C2482027FBC9}"/>
              </a:ext>
            </a:extLst>
          </p:cNvPr>
          <p:cNvSpPr/>
          <p:nvPr/>
        </p:nvSpPr>
        <p:spPr>
          <a:xfrm>
            <a:off x="381478" y="1699159"/>
            <a:ext cx="725578" cy="661929"/>
          </a:xfrm>
          <a:prstGeom prst="ellipse">
            <a:avLst/>
          </a:prstGeom>
          <a:solidFill>
            <a:srgbClr val="1919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0.5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B218A7F-10B5-45B0-BAD1-8E37CEA281D7}"/>
              </a:ext>
            </a:extLst>
          </p:cNvPr>
          <p:cNvSpPr/>
          <p:nvPr/>
        </p:nvSpPr>
        <p:spPr>
          <a:xfrm>
            <a:off x="241081" y="779730"/>
            <a:ext cx="1008475" cy="762000"/>
          </a:xfrm>
          <a:prstGeom prst="triangle">
            <a:avLst/>
          </a:prstGeom>
          <a:solidFill>
            <a:srgbClr val="1919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0.9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324286-AA31-459E-AD84-F1BACB4A36A6}"/>
              </a:ext>
            </a:extLst>
          </p:cNvPr>
          <p:cNvSpPr/>
          <p:nvPr/>
        </p:nvSpPr>
        <p:spPr>
          <a:xfrm>
            <a:off x="5266981" y="5202120"/>
            <a:ext cx="304800" cy="304800"/>
          </a:xfrm>
          <a:prstGeom prst="rect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08FA808-C014-4297-8B36-CE292A704753}"/>
              </a:ext>
            </a:extLst>
          </p:cNvPr>
          <p:cNvSpPr/>
          <p:nvPr/>
        </p:nvSpPr>
        <p:spPr>
          <a:xfrm>
            <a:off x="5268948" y="4192283"/>
            <a:ext cx="304799" cy="294057"/>
          </a:xfrm>
          <a:prstGeom prst="ellips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9D7A117A-37B5-41FD-BAEB-93CF524D89DE}"/>
              </a:ext>
            </a:extLst>
          </p:cNvPr>
          <p:cNvSpPr/>
          <p:nvPr/>
        </p:nvSpPr>
        <p:spPr>
          <a:xfrm>
            <a:off x="5266981" y="2498768"/>
            <a:ext cx="308734" cy="304800"/>
          </a:xfrm>
          <a:prstGeom prst="triangl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8B63CD-D469-4FCE-85A0-A860B5C1506B}"/>
              </a:ext>
            </a:extLst>
          </p:cNvPr>
          <p:cNvSpPr/>
          <p:nvPr/>
        </p:nvSpPr>
        <p:spPr>
          <a:xfrm>
            <a:off x="9374092" y="4836952"/>
            <a:ext cx="304800" cy="304800"/>
          </a:xfrm>
          <a:prstGeom prst="rect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3CEF045-1BF1-47A4-9DE0-4C4D6CF93487}"/>
              </a:ext>
            </a:extLst>
          </p:cNvPr>
          <p:cNvSpPr/>
          <p:nvPr/>
        </p:nvSpPr>
        <p:spPr>
          <a:xfrm>
            <a:off x="9376059" y="3827115"/>
            <a:ext cx="304799" cy="294057"/>
          </a:xfrm>
          <a:prstGeom prst="ellips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515A82DA-A853-45FD-85A3-388505451355}"/>
              </a:ext>
            </a:extLst>
          </p:cNvPr>
          <p:cNvSpPr/>
          <p:nvPr/>
        </p:nvSpPr>
        <p:spPr>
          <a:xfrm>
            <a:off x="9374092" y="2133600"/>
            <a:ext cx="308734" cy="304800"/>
          </a:xfrm>
          <a:prstGeom prst="triangl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45F5E01-05BD-4A0D-A520-B24A3F03F2F5}"/>
              </a:ext>
            </a:extLst>
          </p:cNvPr>
          <p:cNvCxnSpPr/>
          <p:nvPr/>
        </p:nvCxnSpPr>
        <p:spPr>
          <a:xfrm>
            <a:off x="1904998" y="2133600"/>
            <a:ext cx="0" cy="3957174"/>
          </a:xfrm>
          <a:prstGeom prst="line">
            <a:avLst/>
          </a:prstGeom>
          <a:ln w="571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23DB60D-D11F-418B-838D-494A7609CB6D}"/>
              </a:ext>
            </a:extLst>
          </p:cNvPr>
          <p:cNvCxnSpPr>
            <a:cxnSpLocks/>
          </p:cNvCxnSpPr>
          <p:nvPr/>
        </p:nvCxnSpPr>
        <p:spPr>
          <a:xfrm flipH="1">
            <a:off x="1904998" y="6090774"/>
            <a:ext cx="8823565" cy="0"/>
          </a:xfrm>
          <a:prstGeom prst="line">
            <a:avLst/>
          </a:prstGeom>
          <a:ln w="571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ACBFBB4-5C2E-B606-156E-41F5FE6B1369}"/>
              </a:ext>
            </a:extLst>
          </p:cNvPr>
          <p:cNvSpPr txBox="1"/>
          <p:nvPr/>
        </p:nvSpPr>
        <p:spPr>
          <a:xfrm rot="16200000">
            <a:off x="-615467" y="4379093"/>
            <a:ext cx="2790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>
                <a:solidFill>
                  <a:srgbClr val="FF0000"/>
                </a:solidFill>
              </a:rPr>
              <a:t>Response Time </a:t>
            </a:r>
          </a:p>
        </p:txBody>
      </p:sp>
    </p:spTree>
    <p:extLst>
      <p:ext uri="{BB962C8B-B14F-4D97-AF65-F5344CB8AC3E}">
        <p14:creationId xmlns:p14="http://schemas.microsoft.com/office/powerpoint/2010/main" val="155236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E958C6D-5B15-4F86-AF82-001ACA1DF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23200" y="-2743200"/>
            <a:ext cx="47244000" cy="3937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729C69-D071-4F40-9D67-04A977B59A81}"/>
              </a:ext>
            </a:extLst>
          </p:cNvPr>
          <p:cNvSpPr/>
          <p:nvPr/>
        </p:nvSpPr>
        <p:spPr>
          <a:xfrm>
            <a:off x="8012545" y="568037"/>
            <a:ext cx="27432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600" dirty="0">
                <a:solidFill>
                  <a:srgbClr val="EE0000"/>
                </a:solidFill>
              </a:rPr>
              <a:t>Threshold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52D4F5-DCBD-45B0-9248-1E25EEDDB289}"/>
              </a:ext>
            </a:extLst>
          </p:cNvPr>
          <p:cNvSpPr/>
          <p:nvPr/>
        </p:nvSpPr>
        <p:spPr>
          <a:xfrm>
            <a:off x="8012545" y="1482437"/>
            <a:ext cx="27432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600" dirty="0">
                <a:solidFill>
                  <a:srgbClr val="0070C0"/>
                </a:solidFill>
              </a:rPr>
              <a:t>Variable Drift</a:t>
            </a:r>
          </a:p>
        </p:txBody>
      </p:sp>
    </p:spTree>
    <p:extLst>
      <p:ext uri="{BB962C8B-B14F-4D97-AF65-F5344CB8AC3E}">
        <p14:creationId xmlns:p14="http://schemas.microsoft.com/office/powerpoint/2010/main" val="346617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472E74-5633-67F9-DFAF-2ADAB556DB10}"/>
              </a:ext>
            </a:extLst>
          </p:cNvPr>
          <p:cNvSpPr txBox="1"/>
          <p:nvPr/>
        </p:nvSpPr>
        <p:spPr>
          <a:xfrm>
            <a:off x="1122403" y="427496"/>
            <a:ext cx="2520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Thresholded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BDE8C-D94A-E6AB-CB98-38F289F99A6B}"/>
              </a:ext>
            </a:extLst>
          </p:cNvPr>
          <p:cNvSpPr txBox="1"/>
          <p:nvPr/>
        </p:nvSpPr>
        <p:spPr>
          <a:xfrm>
            <a:off x="8024661" y="427495"/>
            <a:ext cx="3044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or </a:t>
            </a:r>
            <a:r>
              <a:rPr lang="en-US" sz="3600" dirty="0">
                <a:solidFill>
                  <a:srgbClr val="00B0F0"/>
                </a:solidFill>
              </a:rPr>
              <a:t>Continuous?</a:t>
            </a:r>
          </a:p>
        </p:txBody>
      </p:sp>
      <p:pic>
        <p:nvPicPr>
          <p:cNvPr id="4098" name="Picture 2" descr="Glass PNG Clipart Image - Best WEB Clipart">
            <a:extLst>
              <a:ext uri="{FF2B5EF4-FFF2-40B4-BE49-F238E27FC236}">
                <a16:creationId xmlns:a16="http://schemas.microsoft.com/office/drawing/2014/main" id="{63B9CA45-8398-FD68-D3AF-77B26883A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05" y="1976846"/>
            <a:ext cx="2487159" cy="359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82B210-7897-2C3F-E3B9-CE310BF8F453}"/>
              </a:ext>
            </a:extLst>
          </p:cNvPr>
          <p:cNvCxnSpPr>
            <a:cxnSpLocks/>
          </p:cNvCxnSpPr>
          <p:nvPr/>
        </p:nvCxnSpPr>
        <p:spPr>
          <a:xfrm>
            <a:off x="235131" y="3507377"/>
            <a:ext cx="3884023" cy="0"/>
          </a:xfrm>
          <a:prstGeom prst="line">
            <a:avLst/>
          </a:prstGeom>
          <a:ln w="762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FAB2AFE-6671-F21C-6972-61952977460A}"/>
              </a:ext>
            </a:extLst>
          </p:cNvPr>
          <p:cNvSpPr/>
          <p:nvPr/>
        </p:nvSpPr>
        <p:spPr>
          <a:xfrm>
            <a:off x="1211284" y="4493622"/>
            <a:ext cx="1828800" cy="64443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Male profile with solid fill">
            <a:extLst>
              <a:ext uri="{FF2B5EF4-FFF2-40B4-BE49-F238E27FC236}">
                <a16:creationId xmlns:a16="http://schemas.microsoft.com/office/drawing/2014/main" id="{CD5E7425-FD35-D1C9-3D58-1BA32AB8A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9858" y="3772989"/>
            <a:ext cx="3326268" cy="3326268"/>
          </a:xfrm>
          <a:prstGeom prst="rect">
            <a:avLst/>
          </a:prstGeom>
        </p:spPr>
      </p:pic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F5FA7C3A-0622-1E47-51EE-C5B03783F822}"/>
              </a:ext>
            </a:extLst>
          </p:cNvPr>
          <p:cNvSpPr/>
          <p:nvPr/>
        </p:nvSpPr>
        <p:spPr>
          <a:xfrm>
            <a:off x="5415372" y="1369424"/>
            <a:ext cx="3753394" cy="2403565"/>
          </a:xfrm>
          <a:prstGeom prst="cloudCallou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/>
          </a:p>
        </p:txBody>
      </p:sp>
      <p:pic>
        <p:nvPicPr>
          <p:cNvPr id="17" name="Graphic 16" descr="Close with solid fill">
            <a:extLst>
              <a:ext uri="{FF2B5EF4-FFF2-40B4-BE49-F238E27FC236}">
                <a16:creationId xmlns:a16="http://schemas.microsoft.com/office/drawing/2014/main" id="{404ACDF3-2446-E84C-2DE9-CB6C9064E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5035" y="1804172"/>
            <a:ext cx="1534068" cy="153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89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E958C6D-5B15-4F86-AF82-001ACA1DF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39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41BDC-422F-4D7E-A12E-92847449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6215F-4AFA-469C-9952-A2E5F92D6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Heavy-tailed distribution of error not a decision phenomenon</a:t>
            </a:r>
          </a:p>
          <a:p>
            <a:pPr>
              <a:lnSpc>
                <a:spcPct val="150000"/>
              </a:lnSpc>
            </a:pPr>
            <a:r>
              <a:rPr lang="en-US" dirty="0"/>
              <a:t>Source memory retrieval sometimes fails absolutely*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26EE5-E653-4CD3-959D-D8368BCCF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700" y="3555954"/>
            <a:ext cx="85439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2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472E74-5633-67F9-DFAF-2ADAB556DB10}"/>
              </a:ext>
            </a:extLst>
          </p:cNvPr>
          <p:cNvSpPr txBox="1"/>
          <p:nvPr/>
        </p:nvSpPr>
        <p:spPr>
          <a:xfrm>
            <a:off x="1122403" y="427496"/>
            <a:ext cx="2520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Thresholded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BDE8C-D94A-E6AB-CB98-38F289F99A6B}"/>
              </a:ext>
            </a:extLst>
          </p:cNvPr>
          <p:cNvSpPr txBox="1"/>
          <p:nvPr/>
        </p:nvSpPr>
        <p:spPr>
          <a:xfrm>
            <a:off x="8024661" y="427495"/>
            <a:ext cx="3044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or </a:t>
            </a:r>
            <a:r>
              <a:rPr lang="en-US" sz="3600" dirty="0">
                <a:solidFill>
                  <a:srgbClr val="00B0F0"/>
                </a:solidFill>
              </a:rPr>
              <a:t>Continuous?</a:t>
            </a:r>
          </a:p>
        </p:txBody>
      </p:sp>
      <p:pic>
        <p:nvPicPr>
          <p:cNvPr id="4098" name="Picture 2" descr="Glass PNG Clipart Image - Best WEB Clipart">
            <a:extLst>
              <a:ext uri="{FF2B5EF4-FFF2-40B4-BE49-F238E27FC236}">
                <a16:creationId xmlns:a16="http://schemas.microsoft.com/office/drawing/2014/main" id="{63B9CA45-8398-FD68-D3AF-77B26883A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05" y="1976846"/>
            <a:ext cx="2487159" cy="359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82B210-7897-2C3F-E3B9-CE310BF8F453}"/>
              </a:ext>
            </a:extLst>
          </p:cNvPr>
          <p:cNvCxnSpPr>
            <a:cxnSpLocks/>
          </p:cNvCxnSpPr>
          <p:nvPr/>
        </p:nvCxnSpPr>
        <p:spPr>
          <a:xfrm>
            <a:off x="235131" y="3507377"/>
            <a:ext cx="3884023" cy="0"/>
          </a:xfrm>
          <a:prstGeom prst="line">
            <a:avLst/>
          </a:prstGeom>
          <a:ln w="762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FAB2AFE-6671-F21C-6972-61952977460A}"/>
              </a:ext>
            </a:extLst>
          </p:cNvPr>
          <p:cNvSpPr/>
          <p:nvPr/>
        </p:nvSpPr>
        <p:spPr>
          <a:xfrm>
            <a:off x="1211284" y="3772989"/>
            <a:ext cx="1828800" cy="136506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Male profile with solid fill">
            <a:extLst>
              <a:ext uri="{FF2B5EF4-FFF2-40B4-BE49-F238E27FC236}">
                <a16:creationId xmlns:a16="http://schemas.microsoft.com/office/drawing/2014/main" id="{CD5E7425-FD35-D1C9-3D58-1BA32AB8A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9858" y="3772989"/>
            <a:ext cx="3326268" cy="3326268"/>
          </a:xfrm>
          <a:prstGeom prst="rect">
            <a:avLst/>
          </a:prstGeom>
        </p:spPr>
      </p:pic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F5FA7C3A-0622-1E47-51EE-C5B03783F822}"/>
              </a:ext>
            </a:extLst>
          </p:cNvPr>
          <p:cNvSpPr/>
          <p:nvPr/>
        </p:nvSpPr>
        <p:spPr>
          <a:xfrm>
            <a:off x="5415372" y="1369424"/>
            <a:ext cx="3753394" cy="2403565"/>
          </a:xfrm>
          <a:prstGeom prst="cloudCallou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/>
          </a:p>
        </p:txBody>
      </p: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E12B7234-82E3-226C-7595-28A01BBCE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5035" y="1804172"/>
            <a:ext cx="1534068" cy="153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23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472E74-5633-67F9-DFAF-2ADAB556DB10}"/>
              </a:ext>
            </a:extLst>
          </p:cNvPr>
          <p:cNvSpPr txBox="1"/>
          <p:nvPr/>
        </p:nvSpPr>
        <p:spPr>
          <a:xfrm>
            <a:off x="1122403" y="427496"/>
            <a:ext cx="2520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Thresholded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BDE8C-D94A-E6AB-CB98-38F289F99A6B}"/>
              </a:ext>
            </a:extLst>
          </p:cNvPr>
          <p:cNvSpPr txBox="1"/>
          <p:nvPr/>
        </p:nvSpPr>
        <p:spPr>
          <a:xfrm>
            <a:off x="8024661" y="427495"/>
            <a:ext cx="3044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or </a:t>
            </a:r>
            <a:r>
              <a:rPr lang="en-US" sz="3600" dirty="0">
                <a:solidFill>
                  <a:srgbClr val="00B0F0"/>
                </a:solidFill>
              </a:rPr>
              <a:t>Continuous?</a:t>
            </a:r>
          </a:p>
        </p:txBody>
      </p:sp>
      <p:pic>
        <p:nvPicPr>
          <p:cNvPr id="4098" name="Picture 2" descr="Glass PNG Clipart Image - Best WEB Clipart">
            <a:extLst>
              <a:ext uri="{FF2B5EF4-FFF2-40B4-BE49-F238E27FC236}">
                <a16:creationId xmlns:a16="http://schemas.microsoft.com/office/drawing/2014/main" id="{63B9CA45-8398-FD68-D3AF-77B26883A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05" y="1976846"/>
            <a:ext cx="2487159" cy="359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AB2AFE-6671-F21C-6972-61952977460A}"/>
              </a:ext>
            </a:extLst>
          </p:cNvPr>
          <p:cNvSpPr/>
          <p:nvPr/>
        </p:nvSpPr>
        <p:spPr>
          <a:xfrm>
            <a:off x="1211284" y="2708367"/>
            <a:ext cx="1828800" cy="242969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Male profile with solid fill">
            <a:extLst>
              <a:ext uri="{FF2B5EF4-FFF2-40B4-BE49-F238E27FC236}">
                <a16:creationId xmlns:a16="http://schemas.microsoft.com/office/drawing/2014/main" id="{CD5E7425-FD35-D1C9-3D58-1BA32AB8A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9858" y="3772989"/>
            <a:ext cx="3326268" cy="3326268"/>
          </a:xfrm>
          <a:prstGeom prst="rect">
            <a:avLst/>
          </a:prstGeom>
        </p:spPr>
      </p:pic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F5FA7C3A-0622-1E47-51EE-C5B03783F822}"/>
              </a:ext>
            </a:extLst>
          </p:cNvPr>
          <p:cNvSpPr/>
          <p:nvPr/>
        </p:nvSpPr>
        <p:spPr>
          <a:xfrm>
            <a:off x="5415372" y="1369424"/>
            <a:ext cx="3753394" cy="2403565"/>
          </a:xfrm>
          <a:prstGeom prst="cloudCallou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82B210-7897-2C3F-E3B9-CE310BF8F453}"/>
              </a:ext>
            </a:extLst>
          </p:cNvPr>
          <p:cNvCxnSpPr>
            <a:cxnSpLocks/>
          </p:cNvCxnSpPr>
          <p:nvPr/>
        </p:nvCxnSpPr>
        <p:spPr>
          <a:xfrm>
            <a:off x="235131" y="3507377"/>
            <a:ext cx="3884023" cy="0"/>
          </a:xfrm>
          <a:prstGeom prst="line">
            <a:avLst/>
          </a:prstGeom>
          <a:ln w="762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8E376EDD-F344-3443-ED03-0FB0DF3C0A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6269" y="1885407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23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472E74-5633-67F9-DFAF-2ADAB556DB10}"/>
              </a:ext>
            </a:extLst>
          </p:cNvPr>
          <p:cNvSpPr txBox="1"/>
          <p:nvPr/>
        </p:nvSpPr>
        <p:spPr>
          <a:xfrm>
            <a:off x="1122403" y="427496"/>
            <a:ext cx="2520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Thresholded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BDE8C-D94A-E6AB-CB98-38F289F99A6B}"/>
              </a:ext>
            </a:extLst>
          </p:cNvPr>
          <p:cNvSpPr txBox="1"/>
          <p:nvPr/>
        </p:nvSpPr>
        <p:spPr>
          <a:xfrm>
            <a:off x="8024661" y="427495"/>
            <a:ext cx="3044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or </a:t>
            </a:r>
            <a:r>
              <a:rPr lang="en-US" sz="3600" dirty="0">
                <a:solidFill>
                  <a:srgbClr val="00B0F0"/>
                </a:solidFill>
              </a:rPr>
              <a:t>Continuous?</a:t>
            </a:r>
          </a:p>
        </p:txBody>
      </p:sp>
      <p:pic>
        <p:nvPicPr>
          <p:cNvPr id="4098" name="Picture 2" descr="Glass PNG Clipart Image - Best WEB Clipart">
            <a:extLst>
              <a:ext uri="{FF2B5EF4-FFF2-40B4-BE49-F238E27FC236}">
                <a16:creationId xmlns:a16="http://schemas.microsoft.com/office/drawing/2014/main" id="{63B9CA45-8398-FD68-D3AF-77B26883A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687" y="1837509"/>
            <a:ext cx="2487159" cy="359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AB2AFE-6671-F21C-6972-61952977460A}"/>
              </a:ext>
            </a:extLst>
          </p:cNvPr>
          <p:cNvSpPr/>
          <p:nvPr/>
        </p:nvSpPr>
        <p:spPr>
          <a:xfrm>
            <a:off x="8813866" y="4336868"/>
            <a:ext cx="1828800" cy="66185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Male profile with solid fill">
            <a:extLst>
              <a:ext uri="{FF2B5EF4-FFF2-40B4-BE49-F238E27FC236}">
                <a16:creationId xmlns:a16="http://schemas.microsoft.com/office/drawing/2014/main" id="{CD5E7425-FD35-D1C9-3D58-1BA32AB8A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9858" y="3772989"/>
            <a:ext cx="3326268" cy="3326268"/>
          </a:xfrm>
          <a:prstGeom prst="rect">
            <a:avLst/>
          </a:prstGeom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4CA902C9-BB83-9524-44CB-4C63EEE7D4D8}"/>
              </a:ext>
            </a:extLst>
          </p:cNvPr>
          <p:cNvSpPr/>
          <p:nvPr/>
        </p:nvSpPr>
        <p:spPr>
          <a:xfrm flipH="1">
            <a:off x="2409006" y="1430384"/>
            <a:ext cx="3821703" cy="2403565"/>
          </a:xfrm>
          <a:prstGeom prst="cloudCallou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/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B6837042-99E6-8DEC-7A87-4B4C35571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8357" y="2524039"/>
            <a:ext cx="463000" cy="46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13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472E74-5633-67F9-DFAF-2ADAB556DB10}"/>
              </a:ext>
            </a:extLst>
          </p:cNvPr>
          <p:cNvSpPr txBox="1"/>
          <p:nvPr/>
        </p:nvSpPr>
        <p:spPr>
          <a:xfrm>
            <a:off x="1122403" y="427496"/>
            <a:ext cx="2520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Thresholded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BDE8C-D94A-E6AB-CB98-38F289F99A6B}"/>
              </a:ext>
            </a:extLst>
          </p:cNvPr>
          <p:cNvSpPr txBox="1"/>
          <p:nvPr/>
        </p:nvSpPr>
        <p:spPr>
          <a:xfrm>
            <a:off x="8024661" y="427495"/>
            <a:ext cx="3044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or </a:t>
            </a:r>
            <a:r>
              <a:rPr lang="en-US" sz="3600" dirty="0">
                <a:solidFill>
                  <a:srgbClr val="00B0F0"/>
                </a:solidFill>
              </a:rPr>
              <a:t>Continuous?</a:t>
            </a:r>
          </a:p>
        </p:txBody>
      </p:sp>
      <p:pic>
        <p:nvPicPr>
          <p:cNvPr id="4098" name="Picture 2" descr="Glass PNG Clipart Image - Best WEB Clipart">
            <a:extLst>
              <a:ext uri="{FF2B5EF4-FFF2-40B4-BE49-F238E27FC236}">
                <a16:creationId xmlns:a16="http://schemas.microsoft.com/office/drawing/2014/main" id="{63B9CA45-8398-FD68-D3AF-77B26883A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687" y="1837509"/>
            <a:ext cx="2487159" cy="359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AB2AFE-6671-F21C-6972-61952977460A}"/>
              </a:ext>
            </a:extLst>
          </p:cNvPr>
          <p:cNvSpPr/>
          <p:nvPr/>
        </p:nvSpPr>
        <p:spPr>
          <a:xfrm>
            <a:off x="8813866" y="3429000"/>
            <a:ext cx="1828800" cy="156971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Male profile with solid fill">
            <a:extLst>
              <a:ext uri="{FF2B5EF4-FFF2-40B4-BE49-F238E27FC236}">
                <a16:creationId xmlns:a16="http://schemas.microsoft.com/office/drawing/2014/main" id="{CD5E7425-FD35-D1C9-3D58-1BA32AB8A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9858" y="3772989"/>
            <a:ext cx="3326268" cy="3326268"/>
          </a:xfrm>
          <a:prstGeom prst="rect">
            <a:avLst/>
          </a:prstGeom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4CA902C9-BB83-9524-44CB-4C63EEE7D4D8}"/>
              </a:ext>
            </a:extLst>
          </p:cNvPr>
          <p:cNvSpPr/>
          <p:nvPr/>
        </p:nvSpPr>
        <p:spPr>
          <a:xfrm flipH="1">
            <a:off x="2409006" y="1430384"/>
            <a:ext cx="3821703" cy="2403565"/>
          </a:xfrm>
          <a:prstGeom prst="cloudCallou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/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B6837042-99E6-8DEC-7A87-4B4C35571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15825" y="1953145"/>
            <a:ext cx="1208066" cy="120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88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472E74-5633-67F9-DFAF-2ADAB556DB10}"/>
              </a:ext>
            </a:extLst>
          </p:cNvPr>
          <p:cNvSpPr txBox="1"/>
          <p:nvPr/>
        </p:nvSpPr>
        <p:spPr>
          <a:xfrm>
            <a:off x="1122403" y="427496"/>
            <a:ext cx="2520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Thresholded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BDE8C-D94A-E6AB-CB98-38F289F99A6B}"/>
              </a:ext>
            </a:extLst>
          </p:cNvPr>
          <p:cNvSpPr txBox="1"/>
          <p:nvPr/>
        </p:nvSpPr>
        <p:spPr>
          <a:xfrm>
            <a:off x="8024661" y="427495"/>
            <a:ext cx="3044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or </a:t>
            </a:r>
            <a:r>
              <a:rPr lang="en-US" sz="3600" dirty="0">
                <a:solidFill>
                  <a:srgbClr val="00B0F0"/>
                </a:solidFill>
              </a:rPr>
              <a:t>Continuous?</a:t>
            </a:r>
          </a:p>
        </p:txBody>
      </p:sp>
      <p:pic>
        <p:nvPicPr>
          <p:cNvPr id="4098" name="Picture 2" descr="Glass PNG Clipart Image - Best WEB Clipart">
            <a:extLst>
              <a:ext uri="{FF2B5EF4-FFF2-40B4-BE49-F238E27FC236}">
                <a16:creationId xmlns:a16="http://schemas.microsoft.com/office/drawing/2014/main" id="{63B9CA45-8398-FD68-D3AF-77B26883A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687" y="1837509"/>
            <a:ext cx="2487159" cy="359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AB2AFE-6671-F21C-6972-61952977460A}"/>
              </a:ext>
            </a:extLst>
          </p:cNvPr>
          <p:cNvSpPr/>
          <p:nvPr/>
        </p:nvSpPr>
        <p:spPr>
          <a:xfrm>
            <a:off x="8813866" y="2316480"/>
            <a:ext cx="1828800" cy="268223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Male profile with solid fill">
            <a:extLst>
              <a:ext uri="{FF2B5EF4-FFF2-40B4-BE49-F238E27FC236}">
                <a16:creationId xmlns:a16="http://schemas.microsoft.com/office/drawing/2014/main" id="{CD5E7425-FD35-D1C9-3D58-1BA32AB8A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9858" y="3772989"/>
            <a:ext cx="3326268" cy="3326268"/>
          </a:xfrm>
          <a:prstGeom prst="rect">
            <a:avLst/>
          </a:prstGeom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4CA902C9-BB83-9524-44CB-4C63EEE7D4D8}"/>
              </a:ext>
            </a:extLst>
          </p:cNvPr>
          <p:cNvSpPr/>
          <p:nvPr/>
        </p:nvSpPr>
        <p:spPr>
          <a:xfrm flipH="1">
            <a:off x="2409006" y="1430384"/>
            <a:ext cx="3821703" cy="2403565"/>
          </a:xfrm>
          <a:prstGeom prst="cloudCallou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/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B6837042-99E6-8DEC-7A87-4B4C35571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57352" y="224286"/>
            <a:ext cx="3494872" cy="349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97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DF4FDA-5544-D34B-A2C2-FB04A36CF0F2}"/>
              </a:ext>
            </a:extLst>
          </p:cNvPr>
          <p:cNvCxnSpPr/>
          <p:nvPr/>
        </p:nvCxnSpPr>
        <p:spPr>
          <a:xfrm>
            <a:off x="6239010" y="2175918"/>
            <a:ext cx="0" cy="222885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Monitor with solid fill">
            <a:extLst>
              <a:ext uri="{FF2B5EF4-FFF2-40B4-BE49-F238E27FC236}">
                <a16:creationId xmlns:a16="http://schemas.microsoft.com/office/drawing/2014/main" id="{DEA64789-420D-FC7D-779F-A98D7A01A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323" y="1143339"/>
            <a:ext cx="4905375" cy="490537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7966007-E805-8CA2-C6E8-FB9D42104547}"/>
              </a:ext>
            </a:extLst>
          </p:cNvPr>
          <p:cNvSpPr/>
          <p:nvPr/>
        </p:nvSpPr>
        <p:spPr>
          <a:xfrm>
            <a:off x="4940853" y="2874507"/>
            <a:ext cx="750094" cy="7215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38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6214</TotalTime>
  <Words>664</Words>
  <Application>Microsoft Office PowerPoint</Application>
  <PresentationFormat>Widescreen</PresentationFormat>
  <Paragraphs>159</Paragraphs>
  <Slides>31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Times New Roman</vt:lpstr>
      <vt:lpstr>Office Theme</vt:lpstr>
      <vt:lpstr>A Circular Diffusion Model of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circular diffusion got to do with it?</vt:lpstr>
      <vt:lpstr>1. Continuous-Outcome Tasks</vt:lpstr>
      <vt:lpstr>Harlow &amp; Donaldson (2013)</vt:lpstr>
      <vt:lpstr>2. Decision-Making</vt:lpstr>
      <vt:lpstr>2. Decision-Making</vt:lpstr>
      <vt:lpstr>PowerPoint Presentation</vt:lpstr>
      <vt:lpstr>What’s circular diffusion got to do with it?</vt:lpstr>
      <vt:lpstr>The Circular Diffusion model</vt:lpstr>
      <vt:lpstr>The Circular Diffusion Model</vt:lpstr>
      <vt:lpstr>The Circular Diffusion Model</vt:lpstr>
      <vt:lpstr>Drift Rate Variability</vt:lpstr>
      <vt:lpstr>Model Comparison</vt:lpstr>
      <vt:lpstr>PowerPoint Presentation</vt:lpstr>
      <vt:lpstr>PowerPoint Presentation</vt:lpstr>
      <vt:lpstr>Relationships between Error and 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Circular Diffusion Model of Source Memory</dc:title>
  <dc:creator>Jason Zhou</dc:creator>
  <cp:lastModifiedBy>Jason Zhou</cp:lastModifiedBy>
  <cp:revision>6</cp:revision>
  <dcterms:created xsi:type="dcterms:W3CDTF">2022-09-22T01:28:13Z</dcterms:created>
  <dcterms:modified xsi:type="dcterms:W3CDTF">2022-09-26T09:03:11Z</dcterms:modified>
</cp:coreProperties>
</file>